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91" r:id="rId6"/>
    <p:sldId id="271" r:id="rId7"/>
    <p:sldId id="272" r:id="rId8"/>
    <p:sldId id="260" r:id="rId9"/>
    <p:sldId id="292" r:id="rId10"/>
    <p:sldId id="293" r:id="rId11"/>
    <p:sldId id="294" r:id="rId12"/>
    <p:sldId id="266" r:id="rId13"/>
    <p:sldId id="270" r:id="rId14"/>
    <p:sldId id="290" r:id="rId15"/>
    <p:sldId id="287" r:id="rId16"/>
    <p:sldId id="289" r:id="rId17"/>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51" autoAdjust="0"/>
  </p:normalViewPr>
  <p:slideViewPr>
    <p:cSldViewPr snapToGrid="0">
      <p:cViewPr varScale="1">
        <p:scale>
          <a:sx n="109" d="100"/>
          <a:sy n="109" d="100"/>
        </p:scale>
        <p:origin x="672" y="126"/>
      </p:cViewPr>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N:\ROB-FIN\vuosiraportt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dLbls>
          <c:showLegendKey val="0"/>
          <c:showVal val="0"/>
          <c:showCatName val="0"/>
          <c:showSerName val="0"/>
          <c:showPercent val="0"/>
          <c:showBubbleSize val="0"/>
        </c:dLbls>
        <c:gapWidth val="150"/>
        <c:axId val="146507904"/>
        <c:axId val="193544680"/>
      </c:barChart>
      <c:catAx>
        <c:axId val="146507904"/>
        <c:scaling>
          <c:orientation val="minMax"/>
        </c:scaling>
        <c:delete val="0"/>
        <c:axPos val="b"/>
        <c:numFmt formatCode="General" sourceLinked="1"/>
        <c:majorTickMark val="out"/>
        <c:minorTickMark val="none"/>
        <c:tickLblPos val="nextTo"/>
        <c:crossAx val="193544680"/>
        <c:crosses val="autoZero"/>
        <c:auto val="1"/>
        <c:lblAlgn val="ctr"/>
        <c:lblOffset val="100"/>
        <c:noMultiLvlLbl val="0"/>
      </c:catAx>
      <c:valAx>
        <c:axId val="193544680"/>
        <c:scaling>
          <c:orientation val="minMax"/>
        </c:scaling>
        <c:delete val="0"/>
        <c:axPos val="l"/>
        <c:numFmt formatCode="General" sourceLinked="1"/>
        <c:majorTickMark val="out"/>
        <c:minorTickMark val="none"/>
        <c:tickLblPos val="nextTo"/>
        <c:crossAx val="146507904"/>
        <c:crosses val="autoZero"/>
        <c:crossBetween val="between"/>
      </c:valAx>
      <c:spPr>
        <a:noFill/>
        <a:ln w="25400">
          <a:noFill/>
        </a:ln>
      </c:spPr>
    </c:plotArea>
    <c:legend>
      <c:legendPos val="r"/>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A84F6AA2-1199-44B0-9892-E2B7B73BA45F}" type="datetimeFigureOut">
              <a:rPr lang="fi-FI" smtClean="0"/>
              <a:t>2.10.2020</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56C14D1-3337-4D25-8CD0-A5EDBEF9FCEC}" type="slidenum">
              <a:rPr lang="fi-FI" smtClean="0"/>
              <a:t>‹#›</a:t>
            </a:fld>
            <a:endParaRPr lang="fi-FI"/>
          </a:p>
        </p:txBody>
      </p:sp>
    </p:spTree>
    <p:extLst>
      <p:ext uri="{BB962C8B-B14F-4D97-AF65-F5344CB8AC3E}">
        <p14:creationId xmlns:p14="http://schemas.microsoft.com/office/powerpoint/2010/main" val="183351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A84F6AA2-1199-44B0-9892-E2B7B73BA45F}" type="datetimeFigureOut">
              <a:rPr lang="fi-FI" smtClean="0"/>
              <a:t>2.10.2020</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56C14D1-3337-4D25-8CD0-A5EDBEF9FCEC}" type="slidenum">
              <a:rPr lang="fi-FI" smtClean="0"/>
              <a:t>‹#›</a:t>
            </a:fld>
            <a:endParaRPr lang="fi-FI"/>
          </a:p>
        </p:txBody>
      </p:sp>
    </p:spTree>
    <p:extLst>
      <p:ext uri="{BB962C8B-B14F-4D97-AF65-F5344CB8AC3E}">
        <p14:creationId xmlns:p14="http://schemas.microsoft.com/office/powerpoint/2010/main" val="40615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A84F6AA2-1199-44B0-9892-E2B7B73BA45F}" type="datetimeFigureOut">
              <a:rPr lang="fi-FI" smtClean="0"/>
              <a:t>2.10.2020</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56C14D1-3337-4D25-8CD0-A5EDBEF9FCEC}" type="slidenum">
              <a:rPr lang="fi-FI" smtClean="0"/>
              <a:t>‹#›</a:t>
            </a:fld>
            <a:endParaRPr lang="fi-FI"/>
          </a:p>
        </p:txBody>
      </p:sp>
    </p:spTree>
    <p:extLst>
      <p:ext uri="{BB962C8B-B14F-4D97-AF65-F5344CB8AC3E}">
        <p14:creationId xmlns:p14="http://schemas.microsoft.com/office/powerpoint/2010/main" val="3881817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C1464E7-8BC9-4C40-97EF-1013FF47B4D4}" type="datetimeFigureOut">
              <a:rPr lang="fi-FI" smtClean="0"/>
              <a:t>2.10.2020</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51A5EBA2-735F-4C9A-B5C1-324CD5E231CB}" type="slidenum">
              <a:rPr lang="fi-FI" smtClean="0"/>
              <a:t>‹#›</a:t>
            </a:fld>
            <a:endParaRPr lang="fi-FI"/>
          </a:p>
        </p:txBody>
      </p:sp>
      <p:sp>
        <p:nvSpPr>
          <p:cNvPr id="7" name="Picture Placeholder 6"/>
          <p:cNvSpPr>
            <a:spLocks noGrp="1"/>
          </p:cNvSpPr>
          <p:nvPr>
            <p:ph type="pic" sz="quarter" idx="13"/>
          </p:nvPr>
        </p:nvSpPr>
        <p:spPr>
          <a:xfrm>
            <a:off x="527381" y="332656"/>
            <a:ext cx="11233248" cy="6408712"/>
          </a:xfrm>
        </p:spPr>
        <p:txBody>
          <a:bodyPr/>
          <a:lstStyle/>
          <a:p>
            <a:endParaRPr lang="fi-FI"/>
          </a:p>
        </p:txBody>
      </p:sp>
    </p:spTree>
    <p:extLst>
      <p:ext uri="{BB962C8B-B14F-4D97-AF65-F5344CB8AC3E}">
        <p14:creationId xmlns:p14="http://schemas.microsoft.com/office/powerpoint/2010/main" val="24588051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A84F6AA2-1199-44B0-9892-E2B7B73BA45F}" type="datetimeFigureOut">
              <a:rPr lang="fi-FI" smtClean="0"/>
              <a:t>2.10.2020</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56C14D1-3337-4D25-8CD0-A5EDBEF9FCEC}" type="slidenum">
              <a:rPr lang="fi-FI" smtClean="0"/>
              <a:t>‹#›</a:t>
            </a:fld>
            <a:endParaRPr lang="fi-FI"/>
          </a:p>
        </p:txBody>
      </p:sp>
    </p:spTree>
    <p:extLst>
      <p:ext uri="{BB962C8B-B14F-4D97-AF65-F5344CB8AC3E}">
        <p14:creationId xmlns:p14="http://schemas.microsoft.com/office/powerpoint/2010/main" val="4265450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A84F6AA2-1199-44B0-9892-E2B7B73BA45F}" type="datetimeFigureOut">
              <a:rPr lang="fi-FI" smtClean="0"/>
              <a:t>2.10.2020</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556C14D1-3337-4D25-8CD0-A5EDBEF9FCEC}" type="slidenum">
              <a:rPr lang="fi-FI" smtClean="0"/>
              <a:t>‹#›</a:t>
            </a:fld>
            <a:endParaRPr lang="fi-FI"/>
          </a:p>
        </p:txBody>
      </p:sp>
    </p:spTree>
    <p:extLst>
      <p:ext uri="{BB962C8B-B14F-4D97-AF65-F5344CB8AC3E}">
        <p14:creationId xmlns:p14="http://schemas.microsoft.com/office/powerpoint/2010/main" val="2422289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A84F6AA2-1199-44B0-9892-E2B7B73BA45F}" type="datetimeFigureOut">
              <a:rPr lang="fi-FI" smtClean="0"/>
              <a:t>2.10.2020</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556C14D1-3337-4D25-8CD0-A5EDBEF9FCEC}" type="slidenum">
              <a:rPr lang="fi-FI" smtClean="0"/>
              <a:t>‹#›</a:t>
            </a:fld>
            <a:endParaRPr lang="fi-FI"/>
          </a:p>
        </p:txBody>
      </p:sp>
    </p:spTree>
    <p:extLst>
      <p:ext uri="{BB962C8B-B14F-4D97-AF65-F5344CB8AC3E}">
        <p14:creationId xmlns:p14="http://schemas.microsoft.com/office/powerpoint/2010/main" val="2131422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A84F6AA2-1199-44B0-9892-E2B7B73BA45F}" type="datetimeFigureOut">
              <a:rPr lang="fi-FI" smtClean="0"/>
              <a:t>2.10.2020</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556C14D1-3337-4D25-8CD0-A5EDBEF9FCEC}" type="slidenum">
              <a:rPr lang="fi-FI" smtClean="0"/>
              <a:t>‹#›</a:t>
            </a:fld>
            <a:endParaRPr lang="fi-FI"/>
          </a:p>
        </p:txBody>
      </p:sp>
    </p:spTree>
    <p:extLst>
      <p:ext uri="{BB962C8B-B14F-4D97-AF65-F5344CB8AC3E}">
        <p14:creationId xmlns:p14="http://schemas.microsoft.com/office/powerpoint/2010/main" val="2871139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A84F6AA2-1199-44B0-9892-E2B7B73BA45F}" type="datetimeFigureOut">
              <a:rPr lang="fi-FI" smtClean="0"/>
              <a:t>2.10.2020</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556C14D1-3337-4D25-8CD0-A5EDBEF9FCEC}" type="slidenum">
              <a:rPr lang="fi-FI" smtClean="0"/>
              <a:t>‹#›</a:t>
            </a:fld>
            <a:endParaRPr lang="fi-FI"/>
          </a:p>
        </p:txBody>
      </p:sp>
    </p:spTree>
    <p:extLst>
      <p:ext uri="{BB962C8B-B14F-4D97-AF65-F5344CB8AC3E}">
        <p14:creationId xmlns:p14="http://schemas.microsoft.com/office/powerpoint/2010/main" val="3371378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A84F6AA2-1199-44B0-9892-E2B7B73BA45F}" type="datetimeFigureOut">
              <a:rPr lang="fi-FI" smtClean="0"/>
              <a:t>2.10.2020</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556C14D1-3337-4D25-8CD0-A5EDBEF9FCEC}" type="slidenum">
              <a:rPr lang="fi-FI" smtClean="0"/>
              <a:t>‹#›</a:t>
            </a:fld>
            <a:endParaRPr lang="fi-FI"/>
          </a:p>
        </p:txBody>
      </p:sp>
    </p:spTree>
    <p:extLst>
      <p:ext uri="{BB962C8B-B14F-4D97-AF65-F5344CB8AC3E}">
        <p14:creationId xmlns:p14="http://schemas.microsoft.com/office/powerpoint/2010/main" val="3233556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A84F6AA2-1199-44B0-9892-E2B7B73BA45F}" type="datetimeFigureOut">
              <a:rPr lang="fi-FI" smtClean="0"/>
              <a:t>2.10.2020</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556C14D1-3337-4D25-8CD0-A5EDBEF9FCEC}" type="slidenum">
              <a:rPr lang="fi-FI" smtClean="0"/>
              <a:t>‹#›</a:t>
            </a:fld>
            <a:endParaRPr lang="fi-FI"/>
          </a:p>
        </p:txBody>
      </p:sp>
    </p:spTree>
    <p:extLst>
      <p:ext uri="{BB962C8B-B14F-4D97-AF65-F5344CB8AC3E}">
        <p14:creationId xmlns:p14="http://schemas.microsoft.com/office/powerpoint/2010/main" val="2053808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A84F6AA2-1199-44B0-9892-E2B7B73BA45F}" type="datetimeFigureOut">
              <a:rPr lang="fi-FI" smtClean="0"/>
              <a:t>2.10.2020</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556C14D1-3337-4D25-8CD0-A5EDBEF9FCEC}" type="slidenum">
              <a:rPr lang="fi-FI" smtClean="0"/>
              <a:t>‹#›</a:t>
            </a:fld>
            <a:endParaRPr lang="fi-FI"/>
          </a:p>
        </p:txBody>
      </p:sp>
    </p:spTree>
    <p:extLst>
      <p:ext uri="{BB962C8B-B14F-4D97-AF65-F5344CB8AC3E}">
        <p14:creationId xmlns:p14="http://schemas.microsoft.com/office/powerpoint/2010/main" val="2031802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F6AA2-1199-44B0-9892-E2B7B73BA45F}" type="datetimeFigureOut">
              <a:rPr lang="fi-FI" smtClean="0"/>
              <a:t>2.10.2020</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6C14D1-3337-4D25-8CD0-A5EDBEF9FCEC}" type="slidenum">
              <a:rPr lang="fi-FI" smtClean="0"/>
              <a:t>‹#›</a:t>
            </a:fld>
            <a:endParaRPr lang="fi-FI"/>
          </a:p>
        </p:txBody>
      </p:sp>
    </p:spTree>
    <p:extLst>
      <p:ext uri="{BB962C8B-B14F-4D97-AF65-F5344CB8AC3E}">
        <p14:creationId xmlns:p14="http://schemas.microsoft.com/office/powerpoint/2010/main" val="3603836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ROB-FIN 2020</a:t>
            </a:r>
            <a:endParaRPr lang="fi-FI" dirty="0"/>
          </a:p>
        </p:txBody>
      </p:sp>
      <p:sp>
        <p:nvSpPr>
          <p:cNvPr id="3" name="Alaotsikko 2"/>
          <p:cNvSpPr>
            <a:spLocks noGrp="1"/>
          </p:cNvSpPr>
          <p:nvPr>
            <p:ph type="subTitle" idx="1"/>
          </p:nvPr>
        </p:nvSpPr>
        <p:spPr/>
        <p:txBody>
          <a:bodyPr/>
          <a:lstStyle/>
          <a:p>
            <a:r>
              <a:rPr lang="fi-FI" dirty="0" smtClean="0"/>
              <a:t>ROB-FIN Rekisteritutkimus</a:t>
            </a:r>
          </a:p>
          <a:p>
            <a:r>
              <a:rPr lang="fi-FI" b="1" dirty="0" err="1" smtClean="0"/>
              <a:t>R</a:t>
            </a:r>
            <a:r>
              <a:rPr lang="fi-FI" dirty="0" err="1" smtClean="0"/>
              <a:t>heumat</a:t>
            </a:r>
            <a:r>
              <a:rPr lang="fi-FI" b="1" dirty="0" err="1" smtClean="0"/>
              <a:t>o</a:t>
            </a:r>
            <a:r>
              <a:rPr lang="fi-FI" dirty="0" err="1" smtClean="0"/>
              <a:t>logy</a:t>
            </a:r>
            <a:r>
              <a:rPr lang="fi-FI" dirty="0" smtClean="0"/>
              <a:t> </a:t>
            </a:r>
            <a:r>
              <a:rPr lang="fi-FI" dirty="0" err="1" smtClean="0"/>
              <a:t>Register</a:t>
            </a:r>
            <a:r>
              <a:rPr lang="fi-FI" dirty="0" smtClean="0"/>
              <a:t> </a:t>
            </a:r>
            <a:r>
              <a:rPr lang="fi-FI" dirty="0" err="1" smtClean="0"/>
              <a:t>study</a:t>
            </a:r>
            <a:r>
              <a:rPr lang="fi-FI" dirty="0" smtClean="0"/>
              <a:t> on </a:t>
            </a:r>
            <a:r>
              <a:rPr lang="fi-FI" dirty="0" err="1" smtClean="0"/>
              <a:t>antirheumatic</a:t>
            </a:r>
            <a:r>
              <a:rPr lang="fi-FI" dirty="0" smtClean="0"/>
              <a:t> and </a:t>
            </a:r>
            <a:r>
              <a:rPr lang="fi-FI" b="1" dirty="0" err="1" smtClean="0"/>
              <a:t>b</a:t>
            </a:r>
            <a:r>
              <a:rPr lang="fi-FI" dirty="0" err="1" smtClean="0"/>
              <a:t>iologic</a:t>
            </a:r>
            <a:r>
              <a:rPr lang="fi-FI" dirty="0" smtClean="0"/>
              <a:t> </a:t>
            </a:r>
            <a:r>
              <a:rPr lang="fi-FI" dirty="0" err="1" smtClean="0"/>
              <a:t>drugs</a:t>
            </a:r>
            <a:r>
              <a:rPr lang="fi-FI" dirty="0" smtClean="0"/>
              <a:t> in </a:t>
            </a:r>
            <a:r>
              <a:rPr lang="fi-FI" b="1" dirty="0" smtClean="0"/>
              <a:t>Fin</a:t>
            </a:r>
            <a:r>
              <a:rPr lang="fi-FI" dirty="0" smtClean="0"/>
              <a:t>land</a:t>
            </a:r>
            <a:endParaRPr lang="fi-FI" dirty="0"/>
          </a:p>
        </p:txBody>
      </p:sp>
    </p:spTree>
    <p:extLst>
      <p:ext uri="{BB962C8B-B14F-4D97-AF65-F5344CB8AC3E}">
        <p14:creationId xmlns:p14="http://schemas.microsoft.com/office/powerpoint/2010/main" val="975861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292" y="274638"/>
            <a:ext cx="9980204" cy="706090"/>
          </a:xfrm>
        </p:spPr>
        <p:txBody>
          <a:bodyPr>
            <a:noAutofit/>
          </a:bodyPr>
          <a:lstStyle/>
          <a:p>
            <a:r>
              <a:rPr lang="fi-FI" sz="3800" dirty="0"/>
              <a:t>Seurannassa olevien potilaiden </a:t>
            </a:r>
            <a:r>
              <a:rPr lang="fi-FI" sz="3800" dirty="0" smtClean="0"/>
              <a:t>diagnoosit 2019</a:t>
            </a:r>
            <a:endParaRPr lang="fi-FI" sz="3800" dirty="0"/>
          </a:p>
        </p:txBody>
      </p:sp>
      <p:sp>
        <p:nvSpPr>
          <p:cNvPr id="5" name="TextBox 4"/>
          <p:cNvSpPr txBox="1"/>
          <p:nvPr/>
        </p:nvSpPr>
        <p:spPr>
          <a:xfrm>
            <a:off x="2279576" y="6453336"/>
            <a:ext cx="2808312" cy="369332"/>
          </a:xfrm>
          <a:prstGeom prst="rect">
            <a:avLst/>
          </a:prstGeom>
          <a:noFill/>
        </p:spPr>
        <p:txBody>
          <a:bodyPr wrap="square" rtlCol="0">
            <a:spAutoFit/>
          </a:bodyPr>
          <a:lstStyle/>
          <a:p>
            <a:r>
              <a:rPr lang="fi-FI" dirty="0"/>
              <a:t>*</a:t>
            </a:r>
            <a:r>
              <a:rPr lang="fi-FI" sz="1400" dirty="0"/>
              <a:t>Tilanne 31.12.2019 </a:t>
            </a:r>
          </a:p>
        </p:txBody>
      </p:sp>
      <p:pic>
        <p:nvPicPr>
          <p:cNvPr id="4" name="Sisällön paikkamerkki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2063552" y="901332"/>
            <a:ext cx="7500798" cy="5624012"/>
          </a:xfrm>
        </p:spPr>
      </p:pic>
    </p:spTree>
    <p:extLst>
      <p:ext uri="{BB962C8B-B14F-4D97-AF65-F5344CB8AC3E}">
        <p14:creationId xmlns:p14="http://schemas.microsoft.com/office/powerpoint/2010/main" val="19618435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1703512" y="-27384"/>
            <a:ext cx="9793088" cy="562074"/>
          </a:xfrm>
        </p:spPr>
        <p:txBody>
          <a:bodyPr>
            <a:noAutofit/>
          </a:bodyPr>
          <a:lstStyle/>
          <a:p>
            <a:r>
              <a:rPr lang="fi-FI" sz="2600" dirty="0"/>
              <a:t>Biologiset ja JAK/PDE4 estäjät - seurantatiedot 2019 loppuun</a:t>
            </a:r>
          </a:p>
        </p:txBody>
      </p:sp>
      <p:pic>
        <p:nvPicPr>
          <p:cNvPr id="4" name="Sisällön paikkamerkki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638300" y="577214"/>
            <a:ext cx="8922196" cy="5948131"/>
          </a:xfrm>
        </p:spPr>
      </p:pic>
    </p:spTree>
    <p:extLst>
      <p:ext uri="{BB962C8B-B14F-4D97-AF65-F5344CB8AC3E}">
        <p14:creationId xmlns:p14="http://schemas.microsoft.com/office/powerpoint/2010/main" val="23261552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ROB-FIN työryhmä</a:t>
            </a:r>
            <a:endParaRPr lang="fi-FI" dirty="0"/>
          </a:p>
        </p:txBody>
      </p:sp>
      <p:sp>
        <p:nvSpPr>
          <p:cNvPr id="3" name="Sisällön paikkamerkki 2"/>
          <p:cNvSpPr>
            <a:spLocks noGrp="1"/>
          </p:cNvSpPr>
          <p:nvPr>
            <p:ph idx="1"/>
          </p:nvPr>
        </p:nvSpPr>
        <p:spPr>
          <a:xfrm>
            <a:off x="838199" y="1825625"/>
            <a:ext cx="11575473" cy="4351338"/>
          </a:xfrm>
        </p:spPr>
        <p:txBody>
          <a:bodyPr>
            <a:normAutofit fontScale="92500" lnSpcReduction="20000"/>
          </a:bodyPr>
          <a:lstStyle/>
          <a:p>
            <a:r>
              <a:rPr lang="fi-FI" dirty="0" smtClean="0"/>
              <a:t>TVH Dan Nordström</a:t>
            </a:r>
          </a:p>
          <a:p>
            <a:r>
              <a:rPr lang="fi-FI" dirty="0" smtClean="0"/>
              <a:t>Rekisterivastaava: </a:t>
            </a:r>
            <a:r>
              <a:rPr lang="fi-FI" dirty="0" err="1" smtClean="0"/>
              <a:t>FaT</a:t>
            </a:r>
            <a:r>
              <a:rPr lang="fi-FI" dirty="0" smtClean="0"/>
              <a:t> Kalle Aaltonen</a:t>
            </a:r>
          </a:p>
          <a:p>
            <a:r>
              <a:rPr lang="fi-FI" dirty="0" err="1" smtClean="0"/>
              <a:t>vts</a:t>
            </a:r>
            <a:r>
              <a:rPr lang="fi-FI" dirty="0" smtClean="0"/>
              <a:t>-kirjatyöntekijöitä: </a:t>
            </a:r>
            <a:r>
              <a:rPr lang="fi-FI" dirty="0" err="1" smtClean="0"/>
              <a:t>FaM</a:t>
            </a:r>
            <a:r>
              <a:rPr lang="fi-FI" dirty="0" smtClean="0"/>
              <a:t> Jaana Joensuu; LL Anna-Mari Hokkanen (aloittanut 1.10.18); syventävä työntekijä: LK Jenny Österlund</a:t>
            </a:r>
          </a:p>
          <a:p>
            <a:r>
              <a:rPr lang="fi-FI" dirty="0" smtClean="0"/>
              <a:t>toimisto</a:t>
            </a:r>
            <a:r>
              <a:rPr lang="fi-FI" dirty="0"/>
              <a:t>-</a:t>
            </a:r>
            <a:r>
              <a:rPr lang="fi-FI" dirty="0" smtClean="0"/>
              <a:t>henkilökunta: </a:t>
            </a:r>
            <a:r>
              <a:rPr lang="fi-FI" dirty="0" smtClean="0"/>
              <a:t>Data </a:t>
            </a:r>
            <a:r>
              <a:rPr lang="fi-FI" dirty="0" err="1" smtClean="0"/>
              <a:t>manager</a:t>
            </a:r>
            <a:r>
              <a:rPr lang="fi-FI" dirty="0" smtClean="0"/>
              <a:t> FT </a:t>
            </a:r>
            <a:r>
              <a:rPr lang="fi-FI" dirty="0" smtClean="0"/>
              <a:t>Nina Trokovic </a:t>
            </a:r>
          </a:p>
          <a:p>
            <a:endParaRPr lang="fi-FI" dirty="0" smtClean="0"/>
          </a:p>
          <a:p>
            <a:r>
              <a:rPr lang="fi-FI" dirty="0" smtClean="0"/>
              <a:t>Neuvoa antava taho </a:t>
            </a:r>
            <a:endParaRPr lang="fi-FI" dirty="0"/>
          </a:p>
          <a:p>
            <a:pPr marL="0" indent="0">
              <a:buNone/>
            </a:pPr>
            <a:r>
              <a:rPr lang="fi-FI" dirty="0" smtClean="0"/>
              <a:t>	</a:t>
            </a:r>
            <a:r>
              <a:rPr lang="fi-FI" dirty="0" err="1" smtClean="0"/>
              <a:t>SRY.n</a:t>
            </a:r>
            <a:r>
              <a:rPr lang="fi-FI" dirty="0" smtClean="0"/>
              <a:t> tiedonhallintajaos tieteellisen toimikunnan alaisuudessa</a:t>
            </a:r>
          </a:p>
          <a:p>
            <a:endParaRPr lang="fi-FI" dirty="0"/>
          </a:p>
          <a:p>
            <a:r>
              <a:rPr lang="fi-FI" dirty="0" smtClean="0"/>
              <a:t>Rahoitus: Nord-</a:t>
            </a:r>
            <a:r>
              <a:rPr lang="fi-FI" dirty="0" err="1" smtClean="0"/>
              <a:t>Forsk</a:t>
            </a:r>
            <a:r>
              <a:rPr lang="fi-FI" dirty="0" smtClean="0"/>
              <a:t>, </a:t>
            </a:r>
            <a:r>
              <a:rPr lang="fi-FI" dirty="0" err="1" smtClean="0"/>
              <a:t>Foreum</a:t>
            </a:r>
            <a:r>
              <a:rPr lang="fi-FI" dirty="0" smtClean="0"/>
              <a:t>, Euro-SPA, MSD, </a:t>
            </a:r>
            <a:r>
              <a:rPr lang="fi-FI" dirty="0" err="1" smtClean="0"/>
              <a:t>Cerrera</a:t>
            </a:r>
            <a:r>
              <a:rPr lang="fi-FI" dirty="0" smtClean="0"/>
              <a:t>/</a:t>
            </a:r>
            <a:r>
              <a:rPr lang="fi-FI" dirty="0" err="1" smtClean="0"/>
              <a:t>Tocerra</a:t>
            </a:r>
            <a:r>
              <a:rPr lang="fi-FI" dirty="0" smtClean="0"/>
              <a:t>/JAK-POT, </a:t>
            </a:r>
          </a:p>
          <a:p>
            <a:pPr marL="0" indent="0">
              <a:buNone/>
            </a:pPr>
            <a:r>
              <a:rPr lang="fi-FI" dirty="0"/>
              <a:t>	</a:t>
            </a:r>
            <a:r>
              <a:rPr lang="fi-FI" dirty="0" smtClean="0"/>
              <a:t>anottu VTR-rahoitusta</a:t>
            </a:r>
            <a:endParaRPr lang="fi-FI" dirty="0"/>
          </a:p>
        </p:txBody>
      </p:sp>
    </p:spTree>
    <p:extLst>
      <p:ext uri="{BB962C8B-B14F-4D97-AF65-F5344CB8AC3E}">
        <p14:creationId xmlns:p14="http://schemas.microsoft.com/office/powerpoint/2010/main" val="15502754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p:cNvSpPr>
            <a:spLocks noGrp="1"/>
          </p:cNvSpPr>
          <p:nvPr>
            <p:ph type="title"/>
          </p:nvPr>
        </p:nvSpPr>
        <p:spPr/>
        <p:txBody>
          <a:bodyPr/>
          <a:lstStyle/>
          <a:p>
            <a:r>
              <a:rPr lang="fi-FI" dirty="0" smtClean="0"/>
              <a:t>Suunnitelmia</a:t>
            </a:r>
            <a:endParaRPr lang="fi-FI" dirty="0"/>
          </a:p>
        </p:txBody>
      </p:sp>
      <p:sp>
        <p:nvSpPr>
          <p:cNvPr id="4" name="Sisällön paikkamerkki 3"/>
          <p:cNvSpPr>
            <a:spLocks noGrp="1"/>
          </p:cNvSpPr>
          <p:nvPr>
            <p:ph idx="1"/>
          </p:nvPr>
        </p:nvSpPr>
        <p:spPr>
          <a:xfrm>
            <a:off x="838200" y="1330036"/>
            <a:ext cx="10515600" cy="4846927"/>
          </a:xfrm>
        </p:spPr>
        <p:txBody>
          <a:bodyPr>
            <a:normAutofit fontScale="92500" lnSpcReduction="10000"/>
          </a:bodyPr>
          <a:lstStyle/>
          <a:p>
            <a:r>
              <a:rPr lang="fi-FI" dirty="0" smtClean="0"/>
              <a:t>VTS kirja JJ 3-4 osajulkaisua; A-M H 3 -4 osajulkaisua</a:t>
            </a:r>
          </a:p>
          <a:p>
            <a:pPr lvl="1"/>
            <a:r>
              <a:rPr lang="fi-FI" dirty="0" smtClean="0"/>
              <a:t>Rekisteriin osallistujat mukana osajulkaisujen kirjoittajina</a:t>
            </a:r>
          </a:p>
          <a:p>
            <a:endParaRPr lang="fi-FI" dirty="0" smtClean="0"/>
          </a:p>
          <a:p>
            <a:r>
              <a:rPr lang="fi-FI" dirty="0" smtClean="0"/>
              <a:t>SRY (</a:t>
            </a:r>
            <a:r>
              <a:rPr lang="fi-FI" dirty="0" err="1" smtClean="0"/>
              <a:t>tietellinen</a:t>
            </a:r>
            <a:r>
              <a:rPr lang="fi-FI" dirty="0" smtClean="0"/>
              <a:t> </a:t>
            </a:r>
            <a:r>
              <a:rPr lang="fi-FI" dirty="0" err="1" smtClean="0"/>
              <a:t>tmk</a:t>
            </a:r>
            <a:r>
              <a:rPr lang="fi-FI" dirty="0" smtClean="0"/>
              <a:t>): aloitteet</a:t>
            </a:r>
          </a:p>
          <a:p>
            <a:pPr lvl="1"/>
            <a:r>
              <a:rPr lang="fi-FI" dirty="0" smtClean="0"/>
              <a:t>ROB-FIN materiaali vapaasti käytettävissä</a:t>
            </a:r>
          </a:p>
          <a:p>
            <a:pPr lvl="1"/>
            <a:r>
              <a:rPr lang="fi-FI" dirty="0" smtClean="0"/>
              <a:t>Apurahat aineiston täydentämiseen</a:t>
            </a:r>
            <a:endParaRPr lang="fi-FI" dirty="0"/>
          </a:p>
          <a:p>
            <a:endParaRPr lang="fi-FI" dirty="0" smtClean="0"/>
          </a:p>
          <a:p>
            <a:r>
              <a:rPr lang="fi-FI" dirty="0" smtClean="0"/>
              <a:t>Kansainvälinen yhteistyö:</a:t>
            </a:r>
          </a:p>
          <a:p>
            <a:pPr lvl="1"/>
            <a:r>
              <a:rPr lang="fi-FI" dirty="0" smtClean="0"/>
              <a:t>Nord-</a:t>
            </a:r>
            <a:r>
              <a:rPr lang="fi-FI" dirty="0" err="1" smtClean="0"/>
              <a:t>Forsk</a:t>
            </a:r>
            <a:r>
              <a:rPr lang="fi-FI" dirty="0" smtClean="0"/>
              <a:t>: Pohjoismainen rekisteriyhteistyö: RA, AS/SPA, </a:t>
            </a:r>
            <a:r>
              <a:rPr lang="fi-FI" dirty="0" err="1" smtClean="0"/>
              <a:t>PsA</a:t>
            </a:r>
            <a:endParaRPr lang="fi-FI" dirty="0" smtClean="0"/>
          </a:p>
          <a:p>
            <a:pPr lvl="1"/>
            <a:r>
              <a:rPr lang="fi-FI" dirty="0" smtClean="0"/>
              <a:t>Euro-SPA: Eurooppalainen rekisteriyhteistyö. ax-SPA, AS, </a:t>
            </a:r>
            <a:r>
              <a:rPr lang="fi-FI" dirty="0" err="1" smtClean="0"/>
              <a:t>PsA</a:t>
            </a:r>
            <a:endParaRPr lang="fi-FI" dirty="0" smtClean="0"/>
          </a:p>
          <a:p>
            <a:pPr lvl="1"/>
            <a:r>
              <a:rPr lang="fi-FI" dirty="0" smtClean="0"/>
              <a:t>TOCERRA yhteistyö: Eurooppalainen </a:t>
            </a:r>
            <a:r>
              <a:rPr lang="fi-FI" dirty="0" err="1" smtClean="0"/>
              <a:t>reksiteryhteistyö</a:t>
            </a:r>
            <a:r>
              <a:rPr lang="fi-FI" dirty="0" smtClean="0"/>
              <a:t> liittyen </a:t>
            </a:r>
            <a:r>
              <a:rPr lang="fi-FI" dirty="0" err="1" smtClean="0"/>
              <a:t>tosilitsumabiin</a:t>
            </a:r>
            <a:r>
              <a:rPr lang="fi-FI" dirty="0" smtClean="0"/>
              <a:t> (Roche)</a:t>
            </a:r>
          </a:p>
          <a:p>
            <a:pPr lvl="1"/>
            <a:r>
              <a:rPr lang="fi-FI" dirty="0" smtClean="0"/>
              <a:t>JAK-</a:t>
            </a:r>
            <a:r>
              <a:rPr lang="fi-FI" dirty="0" err="1" smtClean="0"/>
              <a:t>pot</a:t>
            </a:r>
            <a:r>
              <a:rPr lang="fi-FI" dirty="0" smtClean="0"/>
              <a:t>: </a:t>
            </a:r>
            <a:r>
              <a:rPr lang="fi-FI" dirty="0"/>
              <a:t>Eurooppalainen </a:t>
            </a:r>
            <a:r>
              <a:rPr lang="fi-FI" dirty="0" err="1" smtClean="0"/>
              <a:t>rekisiteryhteistyö</a:t>
            </a:r>
            <a:r>
              <a:rPr lang="fi-FI" dirty="0" smtClean="0"/>
              <a:t> </a:t>
            </a:r>
            <a:r>
              <a:rPr lang="fi-FI" dirty="0"/>
              <a:t>liittyen </a:t>
            </a:r>
            <a:r>
              <a:rPr lang="fi-FI" dirty="0" err="1" smtClean="0"/>
              <a:t>JAKi</a:t>
            </a:r>
            <a:r>
              <a:rPr lang="fi-FI" dirty="0" smtClean="0"/>
              <a:t> (Pfizer)</a:t>
            </a:r>
          </a:p>
          <a:p>
            <a:endParaRPr lang="fi-FI" dirty="0"/>
          </a:p>
        </p:txBody>
      </p:sp>
    </p:spTree>
    <p:extLst>
      <p:ext uri="{BB962C8B-B14F-4D97-AF65-F5344CB8AC3E}">
        <p14:creationId xmlns:p14="http://schemas.microsoft.com/office/powerpoint/2010/main" val="26863931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61547"/>
            <a:ext cx="10515600" cy="650630"/>
          </a:xfrm>
        </p:spPr>
        <p:txBody>
          <a:bodyPr>
            <a:normAutofit fontScale="90000"/>
          </a:bodyPr>
          <a:lstStyle/>
          <a:p>
            <a:r>
              <a:rPr lang="fi-FI" dirty="0" smtClean="0"/>
              <a:t>Tuoreimmat julkaisut 2020-</a:t>
            </a:r>
            <a:endParaRPr lang="fi-FI" dirty="0"/>
          </a:p>
        </p:txBody>
      </p:sp>
      <p:sp>
        <p:nvSpPr>
          <p:cNvPr id="3" name="Sisällön paikkamerkki 2"/>
          <p:cNvSpPr>
            <a:spLocks noGrp="1"/>
          </p:cNvSpPr>
          <p:nvPr>
            <p:ph idx="1"/>
          </p:nvPr>
        </p:nvSpPr>
        <p:spPr>
          <a:xfrm>
            <a:off x="404447" y="624254"/>
            <a:ext cx="11623430" cy="6101861"/>
          </a:xfrm>
        </p:spPr>
        <p:txBody>
          <a:bodyPr>
            <a:noAutofit/>
          </a:bodyPr>
          <a:lstStyle/>
          <a:p>
            <a:pPr marL="0" indent="0">
              <a:buNone/>
            </a:pPr>
            <a:r>
              <a:rPr lang="en-US" sz="1200" b="1" dirty="0"/>
              <a:t>Huoponen S, Aaltonen </a:t>
            </a:r>
            <a:r>
              <a:rPr lang="en-US" sz="1200" b="1" dirty="0" smtClean="0"/>
              <a:t>KJ, </a:t>
            </a:r>
            <a:r>
              <a:rPr lang="en-US" sz="1200" b="1" dirty="0"/>
              <a:t>Joensuu </a:t>
            </a:r>
            <a:r>
              <a:rPr lang="en-US" sz="1200" b="1" dirty="0" smtClean="0"/>
              <a:t>JT, </a:t>
            </a:r>
            <a:r>
              <a:rPr lang="en-US" sz="1200" b="1" dirty="0"/>
              <a:t>Rutanen J, Relas </a:t>
            </a:r>
            <a:r>
              <a:rPr lang="en-US" sz="1200" b="1" dirty="0" smtClean="0"/>
              <a:t>H, </a:t>
            </a:r>
            <a:r>
              <a:rPr lang="en-US" sz="1200" b="1" dirty="0"/>
              <a:t>Taimen K, Puolakka </a:t>
            </a:r>
            <a:r>
              <a:rPr lang="en-US" sz="1200" b="1" dirty="0" smtClean="0"/>
              <a:t>K, </a:t>
            </a:r>
            <a:r>
              <a:rPr lang="en-US" sz="1200" b="1" dirty="0" err="1"/>
              <a:t>Sokka</a:t>
            </a:r>
            <a:r>
              <a:rPr lang="en-US" sz="1200" b="1" dirty="0"/>
              <a:t> </a:t>
            </a:r>
            <a:r>
              <a:rPr lang="en-US" sz="1200" b="1" dirty="0" smtClean="0"/>
              <a:t>T, </a:t>
            </a:r>
            <a:r>
              <a:rPr lang="en-US" sz="1200" b="1" dirty="0"/>
              <a:t>Nordström </a:t>
            </a:r>
            <a:r>
              <a:rPr lang="en-US" sz="1200" b="1" dirty="0" smtClean="0"/>
              <a:t>DC, </a:t>
            </a:r>
            <a:r>
              <a:rPr lang="en-US" sz="1200" b="1" dirty="0"/>
              <a:t>Blom </a:t>
            </a:r>
            <a:r>
              <a:rPr lang="en-US" sz="1200" b="1" dirty="0" smtClean="0"/>
              <a:t>M</a:t>
            </a:r>
            <a:r>
              <a:rPr lang="en-US" sz="1200" dirty="0" smtClean="0"/>
              <a:t>. </a:t>
            </a:r>
            <a:r>
              <a:rPr lang="en-US" sz="1200" dirty="0"/>
              <a:t>The cost-effectiveness of </a:t>
            </a:r>
            <a:r>
              <a:rPr lang="en-US" sz="1200" dirty="0" err="1"/>
              <a:t>abatacept</a:t>
            </a:r>
            <a:r>
              <a:rPr lang="en-US" sz="1200" dirty="0"/>
              <a:t>, </a:t>
            </a:r>
            <a:r>
              <a:rPr lang="en-US" sz="1200" dirty="0" err="1"/>
              <a:t>tocilizumab</a:t>
            </a:r>
            <a:r>
              <a:rPr lang="en-US" sz="1200" dirty="0"/>
              <a:t>, and </a:t>
            </a:r>
            <a:r>
              <a:rPr lang="en-US" sz="1200" dirty="0" err="1"/>
              <a:t>tnf-inbitors</a:t>
            </a:r>
            <a:r>
              <a:rPr lang="en-US" sz="1200" dirty="0"/>
              <a:t> as compared with rituximab as a second-line biological therapy for the treatment of rheumatoid arthritis in Finland. </a:t>
            </a:r>
            <a:r>
              <a:rPr lang="en-US" sz="1200" b="1" dirty="0" err="1"/>
              <a:t>PLOSOne</a:t>
            </a:r>
            <a:r>
              <a:rPr lang="en-US" sz="1200" b="1" dirty="0"/>
              <a:t>,</a:t>
            </a:r>
            <a:r>
              <a:rPr lang="fi-FI" sz="1200" b="1" dirty="0" err="1"/>
              <a:t>Published:July</a:t>
            </a:r>
            <a:r>
              <a:rPr lang="fi-FI" sz="1200" b="1" dirty="0"/>
              <a:t> 24, 2019</a:t>
            </a:r>
            <a:endParaRPr lang="en-US" sz="1200" b="1" dirty="0"/>
          </a:p>
          <a:p>
            <a:pPr marL="0" indent="0">
              <a:buNone/>
            </a:pPr>
            <a:r>
              <a:rPr lang="en-US" sz="1200" dirty="0" smtClean="0"/>
              <a:t>K</a:t>
            </a:r>
            <a:r>
              <a:rPr lang="en-US" sz="1200" dirty="0"/>
              <a:t>. Lauper, D. </a:t>
            </a:r>
            <a:r>
              <a:rPr lang="en-US" sz="1200" dirty="0" err="1"/>
              <a:t>Mongin</a:t>
            </a:r>
            <a:r>
              <a:rPr lang="en-US" sz="1200" dirty="0"/>
              <a:t>, F. Iannone, E. K. Kristianslund, T. K. Kvien, </a:t>
            </a:r>
            <a:r>
              <a:rPr lang="en-US" sz="1200" b="1" dirty="0"/>
              <a:t>D. C. Nordström</a:t>
            </a:r>
            <a:r>
              <a:rPr lang="en-US" sz="1200" dirty="0"/>
              <a:t>, K. Pavelka</a:t>
            </a:r>
            <a:r>
              <a:rPr lang="en-US" sz="1200" baseline="30000" dirty="0"/>
              <a:t>, </a:t>
            </a:r>
            <a:r>
              <a:rPr lang="en-US" sz="1200" dirty="0"/>
              <a:t> M. Pombo-Suarez, Z. Rotar, M. J. Santos, C. Codreanu, G. Lukina, S. L. Gale, K. Sarsour, Y Luder, D. S. Courvoisier, C. Gabay. Comparative effectiveness of TNF inhibitors and </a:t>
            </a:r>
            <a:r>
              <a:rPr lang="en-US" sz="1200" dirty="0" err="1"/>
              <a:t>tocilizumab</a:t>
            </a:r>
            <a:r>
              <a:rPr lang="en-US" sz="1200" dirty="0"/>
              <a:t> with and without conventional synthetic disease modifying </a:t>
            </a:r>
            <a:r>
              <a:rPr lang="en-US" sz="1200" dirty="0" err="1"/>
              <a:t>antirheumatic</a:t>
            </a:r>
            <a:r>
              <a:rPr lang="en-US" sz="1200" dirty="0"/>
              <a:t> drugs in bio-naïve patients with rheumatoid arthritis</a:t>
            </a:r>
            <a:r>
              <a:rPr lang="en-US" sz="1200" dirty="0" smtClean="0"/>
              <a:t>. </a:t>
            </a:r>
            <a:r>
              <a:rPr lang="en-US" sz="1200" b="1" dirty="0" smtClean="0"/>
              <a:t>Seminars in Arthritis Rheum 2020;50:17</a:t>
            </a:r>
            <a:r>
              <a:rPr lang="en-US" sz="1200" dirty="0" smtClean="0"/>
              <a:t>.</a:t>
            </a:r>
            <a:endParaRPr lang="fi-FI" sz="1200" dirty="0"/>
          </a:p>
          <a:p>
            <a:pPr marL="0" indent="0">
              <a:buNone/>
            </a:pPr>
            <a:r>
              <a:rPr lang="en-US" sz="1200" dirty="0"/>
              <a:t> </a:t>
            </a:r>
            <a:r>
              <a:rPr lang="en-US" sz="1200" dirty="0" smtClean="0"/>
              <a:t> </a:t>
            </a:r>
            <a:r>
              <a:rPr lang="en-US" sz="1200" dirty="0"/>
              <a:t>C Heegaard Brahe, L Midtbøll Ørnbjerg, L Jacobsson</a:t>
            </a:r>
            <a:r>
              <a:rPr lang="en-US" sz="1200" baseline="30000" dirty="0"/>
              <a:t>3</a:t>
            </a:r>
            <a:r>
              <a:rPr lang="en-US" sz="1200" dirty="0"/>
              <a:t>, M J. Nissen, E Kristianslund, M José Santos, </a:t>
            </a:r>
            <a:r>
              <a:rPr lang="en-US" sz="1200" b="1" dirty="0"/>
              <a:t>D Nordström</a:t>
            </a:r>
            <a:r>
              <a:rPr lang="en-US" sz="1200" dirty="0"/>
              <a:t>, Z Rotar, B Gudbjornsson, F </a:t>
            </a:r>
            <a:r>
              <a:rPr lang="en-US" sz="1200" dirty="0" err="1"/>
              <a:t>Onen</a:t>
            </a:r>
            <a:r>
              <a:rPr lang="en-US" sz="1200" dirty="0"/>
              <a:t>, C Codreanu, U Lindström, B Möller</a:t>
            </a:r>
            <a:r>
              <a:rPr lang="en-AU" sz="1200" dirty="0"/>
              <a:t>, </a:t>
            </a:r>
            <a:r>
              <a:rPr lang="en-US" sz="1200" dirty="0"/>
              <a:t>T K Kvien, A Barcelos, </a:t>
            </a:r>
            <a:r>
              <a:rPr lang="en-US" sz="1200" b="1" dirty="0"/>
              <a:t>K </a:t>
            </a:r>
            <a:r>
              <a:rPr lang="en-US" sz="1200" b="1" dirty="0" err="1"/>
              <a:t>K</a:t>
            </a:r>
            <a:r>
              <a:rPr lang="en-US" sz="1200" b="1" dirty="0"/>
              <a:t>. Eklund</a:t>
            </a:r>
            <a:r>
              <a:rPr lang="en-US" sz="1200" dirty="0"/>
              <a:t>, M </a:t>
            </a:r>
            <a:r>
              <a:rPr lang="en-US" sz="1200" dirty="0" err="1"/>
              <a:t>Tomšič</a:t>
            </a:r>
            <a:r>
              <a:rPr lang="en-US" sz="1200" dirty="0"/>
              <a:t>, T Jon Love, G Can, R </a:t>
            </a:r>
            <a:r>
              <a:rPr lang="en-US" sz="1200" dirty="0" err="1"/>
              <a:t>Ionescu</a:t>
            </a:r>
            <a:r>
              <a:rPr lang="en-US" sz="1200" dirty="0"/>
              <a:t>, A G Loft, H Mann, K Pavelka, M Van de Sande</a:t>
            </a:r>
            <a:r>
              <a:rPr lang="nl-NL" sz="1200" dirty="0"/>
              <a:t>,</a:t>
            </a:r>
            <a:r>
              <a:rPr lang="en-US" sz="1200" dirty="0"/>
              <a:t> I.E. van der Horst-Bruinsma</a:t>
            </a:r>
            <a:r>
              <a:rPr lang="en-US" sz="1200" baseline="30000" dirty="0"/>
              <a:t>,</a:t>
            </a:r>
            <a:r>
              <a:rPr lang="en-US" sz="1200" dirty="0"/>
              <a:t>, J Gómez </a:t>
            </a:r>
            <a:r>
              <a:rPr lang="en-US" sz="1200" dirty="0" err="1"/>
              <a:t>Reino</a:t>
            </a:r>
            <a:r>
              <a:rPr lang="en-US" sz="1200" dirty="0"/>
              <a:t>, C Sánchez-Piedra, G J. Macfarlane, F Iannone</a:t>
            </a:r>
            <a:r>
              <a:rPr lang="en-US" sz="1200" baseline="30000" dirty="0"/>
              <a:t>23</a:t>
            </a:r>
            <a:r>
              <a:rPr lang="en-US" sz="1200" dirty="0"/>
              <a:t>, L Hejl Hyldstrup, N Steen Krogh, M Østergaard, M L Hetland</a:t>
            </a:r>
            <a:r>
              <a:rPr lang="en-US" sz="1200" baseline="30000" dirty="0"/>
              <a:t> </a:t>
            </a:r>
            <a:r>
              <a:rPr lang="en-US" sz="1200" dirty="0"/>
              <a:t>. Drug retention and response rates in 14,261 biologic-naïve patients with psoriatic arthritis starting TNF inhibitor treatment in routine care – results from 12 registries in the </a:t>
            </a:r>
            <a:r>
              <a:rPr lang="en-US" sz="1200" dirty="0" err="1"/>
              <a:t>EuroSpA</a:t>
            </a:r>
            <a:r>
              <a:rPr lang="en-US" sz="1200" dirty="0"/>
              <a:t> Research Network Collaboration</a:t>
            </a:r>
            <a:r>
              <a:rPr lang="en-US" sz="1200" b="1" dirty="0"/>
              <a:t>. </a:t>
            </a:r>
            <a:r>
              <a:rPr lang="en-US" sz="1200" b="1" dirty="0" smtClean="0"/>
              <a:t>Rheumatology 59:1640-50, 2020</a:t>
            </a:r>
            <a:r>
              <a:rPr lang="en-US" sz="1200" dirty="0" smtClean="0"/>
              <a:t>.</a:t>
            </a:r>
            <a:endParaRPr lang="fi-FI" sz="1200" dirty="0"/>
          </a:p>
          <a:p>
            <a:pPr marL="0" indent="0">
              <a:buNone/>
            </a:pPr>
            <a:r>
              <a:rPr lang="en-US" sz="1200" dirty="0"/>
              <a:t> </a:t>
            </a:r>
            <a:r>
              <a:rPr lang="en-US" sz="1200" b="1" dirty="0"/>
              <a:t> </a:t>
            </a:r>
            <a:r>
              <a:rPr lang="en-US" sz="1200" dirty="0" smtClean="0"/>
              <a:t> </a:t>
            </a:r>
            <a:r>
              <a:rPr lang="en-US" sz="1200" dirty="0"/>
              <a:t>Lykke </a:t>
            </a:r>
            <a:r>
              <a:rPr lang="en-US" sz="1200" dirty="0" err="1"/>
              <a:t>Midtbøl</a:t>
            </a:r>
            <a:r>
              <a:rPr lang="en-US" sz="1200" dirty="0"/>
              <a:t> Ørnbjerg, Cecilie Heegaard Brahe, Johan Askling, Adrian Ciurea, Herman Mann, </a:t>
            </a:r>
            <a:r>
              <a:rPr lang="en-US" sz="1200" dirty="0" err="1"/>
              <a:t>Fatos</a:t>
            </a:r>
            <a:r>
              <a:rPr lang="en-US" sz="1200" dirty="0"/>
              <a:t> </a:t>
            </a:r>
            <a:r>
              <a:rPr lang="en-US" sz="1200" dirty="0" err="1"/>
              <a:t>Onen</a:t>
            </a:r>
            <a:r>
              <a:rPr lang="en-US" sz="1200" dirty="0"/>
              <a:t>, Eirik K Kristianslund, </a:t>
            </a:r>
            <a:r>
              <a:rPr lang="en-US" sz="1200" b="1" dirty="0"/>
              <a:t>Dan Nordström</a:t>
            </a:r>
            <a:r>
              <a:rPr lang="en-US" sz="1200" dirty="0"/>
              <a:t>, Maria José Santos, Catalin Codreanu, Juan Gómez </a:t>
            </a:r>
            <a:r>
              <a:rPr lang="en-US" sz="1200" dirty="0" err="1"/>
              <a:t>Reino</a:t>
            </a:r>
            <a:r>
              <a:rPr lang="en-US" sz="1200" dirty="0"/>
              <a:t>, Ziga Rotar, Bjorn Gudbjornsson, Daniela Di Giuseppe, Michael J. Nissen, Karel Pavelka, Merih Birlik, Tore K Kvien, </a:t>
            </a:r>
            <a:r>
              <a:rPr lang="en-US" sz="1200" b="1" dirty="0"/>
              <a:t>Kari K. Eklund</a:t>
            </a:r>
            <a:r>
              <a:rPr lang="en-US" sz="1200" dirty="0"/>
              <a:t>, Anabela Barcelos, </a:t>
            </a:r>
            <a:r>
              <a:rPr lang="en-US" sz="1200" dirty="0" err="1"/>
              <a:t>Ruxandra</a:t>
            </a:r>
            <a:r>
              <a:rPr lang="en-US" sz="1200" dirty="0"/>
              <a:t> </a:t>
            </a:r>
            <a:r>
              <a:rPr lang="en-US" sz="1200" dirty="0" err="1"/>
              <a:t>Ionescu</a:t>
            </a:r>
            <a:r>
              <a:rPr lang="en-US" sz="1200" dirty="0"/>
              <a:t>, Carlos Sánchez-Piedra, Matija </a:t>
            </a:r>
            <a:r>
              <a:rPr lang="en-US" sz="1200" dirty="0" err="1"/>
              <a:t>Tomšič</a:t>
            </a:r>
            <a:r>
              <a:rPr lang="en-US" sz="1200" dirty="0"/>
              <a:t>, </a:t>
            </a:r>
            <a:r>
              <a:rPr lang="en-US" sz="1200" dirty="0" err="1"/>
              <a:t>Arni</a:t>
            </a:r>
            <a:r>
              <a:rPr lang="en-US" sz="1200" dirty="0"/>
              <a:t> Jon Geirsson, Anne Gitte Loft, Irene E van der Horst-Bruinsma, Gareth Jones, Florenzo Iannone, Lise Hejl Hyldstrup, Niels Steen Krogh, Merete Lund Hetland, Mikkel Østergaard</a:t>
            </a:r>
            <a:r>
              <a:rPr lang="en-US" sz="1200" baseline="30000" dirty="0"/>
              <a:t>. </a:t>
            </a:r>
            <a:r>
              <a:rPr lang="en-US" sz="1200" dirty="0"/>
              <a:t>Treatment response and drug retention rates in 24,195 biologic-naïve patients with axial </a:t>
            </a:r>
            <a:r>
              <a:rPr lang="en-US" sz="1200" dirty="0" err="1"/>
              <a:t>spondyloarthritis</a:t>
            </a:r>
            <a:r>
              <a:rPr lang="en-US" sz="1200" dirty="0"/>
              <a:t> initiating </a:t>
            </a:r>
            <a:r>
              <a:rPr lang="en-US" sz="1200" dirty="0" err="1"/>
              <a:t>TNFi</a:t>
            </a:r>
            <a:r>
              <a:rPr lang="en-US" sz="1200" dirty="0"/>
              <a:t> treatment – routine care data from 12 registries in the </a:t>
            </a:r>
            <a:r>
              <a:rPr lang="en-US" sz="1200" dirty="0" err="1"/>
              <a:t>EuroSpA</a:t>
            </a:r>
            <a:r>
              <a:rPr lang="en-US" sz="1200" dirty="0"/>
              <a:t> collaboration. </a:t>
            </a:r>
            <a:r>
              <a:rPr lang="en-US" sz="1200" b="1" dirty="0"/>
              <a:t>Ann Rheum Dis </a:t>
            </a:r>
            <a:r>
              <a:rPr lang="en-US" sz="1200" b="1" dirty="0" smtClean="0"/>
              <a:t> 78:1536-44, 2019</a:t>
            </a:r>
            <a:r>
              <a:rPr lang="en-US" sz="1200" dirty="0" smtClean="0"/>
              <a:t>.</a:t>
            </a:r>
          </a:p>
          <a:p>
            <a:pPr marL="0" indent="0">
              <a:buNone/>
            </a:pPr>
            <a:r>
              <a:rPr lang="fi-FI" sz="1200" dirty="0"/>
              <a:t>Glintborg B, et al.</a:t>
            </a:r>
            <a:r>
              <a:rPr lang="en-US" sz="1200" dirty="0"/>
              <a:t>. Lindström U, Glintborg B, Di Giuseppe D, </a:t>
            </a:r>
            <a:r>
              <a:rPr lang="en-US" sz="1200" b="1" dirty="0"/>
              <a:t>Nordström D</a:t>
            </a:r>
            <a:r>
              <a:rPr lang="en-US" sz="1200" dirty="0"/>
              <a:t>, Aarrestad Provan S, Gudbjornsson B, Askling J, Lund Hetland M, </a:t>
            </a:r>
            <a:r>
              <a:rPr lang="en-US" sz="1200" b="1" dirty="0"/>
              <a:t>Aaltonen K</a:t>
            </a:r>
            <a:r>
              <a:rPr lang="en-US" sz="1200" dirty="0"/>
              <a:t>, Krogh NS, Geirsson AJ, Jacobsson LTH. Treatment retention of originator versus biosimilar infliximab and </a:t>
            </a:r>
            <a:r>
              <a:rPr lang="en-US" sz="1200" dirty="0" err="1"/>
              <a:t>etanercept</a:t>
            </a:r>
            <a:r>
              <a:rPr lang="en-US" sz="1200" dirty="0"/>
              <a:t> in 2334 biologics-naïve patients with </a:t>
            </a:r>
            <a:r>
              <a:rPr lang="en-US" sz="1200" dirty="0" err="1"/>
              <a:t>spondyloarthritis</a:t>
            </a:r>
            <a:r>
              <a:rPr lang="en-US" sz="1200" dirty="0"/>
              <a:t> – a Nordic collaborative observational study.</a:t>
            </a:r>
            <a:r>
              <a:rPr lang="fi-FI" sz="1200" dirty="0"/>
              <a:t> </a:t>
            </a:r>
            <a:r>
              <a:rPr lang="en-US" sz="1200" b="1" dirty="0"/>
              <a:t>RMD Open</a:t>
            </a:r>
            <a:r>
              <a:rPr lang="en-US" sz="1200" dirty="0"/>
              <a:t>. 2019 Oct 23;5(2):e001079. </a:t>
            </a:r>
            <a:r>
              <a:rPr lang="en-US" sz="1200" dirty="0" err="1"/>
              <a:t>doi</a:t>
            </a:r>
            <a:r>
              <a:rPr lang="en-US" sz="1200" dirty="0"/>
              <a:t>: 10.1136/rmdopen-2019-001079. </a:t>
            </a:r>
            <a:r>
              <a:rPr lang="en-US" sz="1200" dirty="0" err="1"/>
              <a:t>eCollection</a:t>
            </a:r>
            <a:r>
              <a:rPr lang="en-US" sz="1200" dirty="0"/>
              <a:t> 2019</a:t>
            </a:r>
            <a:r>
              <a:rPr lang="en-US" sz="1200" dirty="0" smtClean="0"/>
              <a:t>.</a:t>
            </a:r>
          </a:p>
          <a:p>
            <a:pPr marL="0" indent="0">
              <a:buNone/>
            </a:pPr>
            <a:r>
              <a:rPr lang="fi-FI" sz="1200" dirty="0"/>
              <a:t>Lindström U, Glintborg B, Di Giuseppe D, </a:t>
            </a:r>
            <a:r>
              <a:rPr lang="fi-FI" sz="1200" b="1" dirty="0"/>
              <a:t>Nordström</a:t>
            </a:r>
            <a:r>
              <a:rPr lang="fi-FI" sz="1200" dirty="0"/>
              <a:t> D, Aarrestad Provan S, </a:t>
            </a:r>
            <a:r>
              <a:rPr lang="fi-FI" sz="1200" dirty="0" err="1"/>
              <a:t>Gudbjornsson</a:t>
            </a:r>
            <a:r>
              <a:rPr lang="fi-FI" sz="1200" dirty="0"/>
              <a:t> B, Askling J, Lund Hetland M, Aaltonen K, Krogh NS, Geirsson AJ, Jacobsson LTH. </a:t>
            </a:r>
            <a:r>
              <a:rPr lang="en-US" sz="1200" dirty="0"/>
              <a:t>Treatment retention of infliximab and </a:t>
            </a:r>
            <a:r>
              <a:rPr lang="en-US" sz="1200" dirty="0" err="1"/>
              <a:t>etanercept</a:t>
            </a:r>
            <a:r>
              <a:rPr lang="en-US" sz="1200" dirty="0"/>
              <a:t> originator versus the corresponding </a:t>
            </a:r>
            <a:r>
              <a:rPr lang="en-US" sz="1200" dirty="0" err="1"/>
              <a:t>biosimilars</a:t>
            </a:r>
            <a:r>
              <a:rPr lang="en-US" sz="1200" dirty="0"/>
              <a:t>  in 2334 biologics-naïve patients with </a:t>
            </a:r>
            <a:r>
              <a:rPr lang="en-US" sz="1200" dirty="0" err="1"/>
              <a:t>spondyloarthritis</a:t>
            </a:r>
            <a:r>
              <a:rPr lang="en-US" sz="1200" dirty="0"/>
              <a:t> – a Nordic collaborative observational </a:t>
            </a:r>
            <a:r>
              <a:rPr lang="en-US" sz="1200" dirty="0" smtClean="0"/>
              <a:t>study</a:t>
            </a:r>
            <a:r>
              <a:rPr lang="fi-FI" sz="1200" dirty="0" smtClean="0"/>
              <a:t>. </a:t>
            </a:r>
            <a:r>
              <a:rPr lang="en-US" sz="1200" b="1" dirty="0" smtClean="0"/>
              <a:t>RMD </a:t>
            </a:r>
            <a:r>
              <a:rPr lang="en-US" sz="1200" b="1" dirty="0"/>
              <a:t>Open</a:t>
            </a:r>
            <a:r>
              <a:rPr lang="en-US" sz="1200" dirty="0"/>
              <a:t>. 2019 Oct 23;5(2</a:t>
            </a:r>
            <a:r>
              <a:rPr lang="en-US" sz="1200" dirty="0" smtClean="0"/>
              <a:t>).</a:t>
            </a:r>
            <a:endParaRPr lang="fi-FI" sz="1200" dirty="0"/>
          </a:p>
          <a:p>
            <a:pPr marL="0" indent="0">
              <a:buNone/>
            </a:pPr>
            <a:r>
              <a:rPr lang="fr-CH" sz="1200" dirty="0"/>
              <a:t> </a:t>
            </a:r>
            <a:r>
              <a:rPr lang="fr-CH" sz="1200" dirty="0" smtClean="0"/>
              <a:t> </a:t>
            </a:r>
            <a:r>
              <a:rPr lang="fi-FI" sz="1200" dirty="0"/>
              <a:t>R. L. Hansen, T. S. Jørgensen, L. Dreyer, M. L Hetland, B. Glintborg, J. Askling, D. Di Giuseppe, L. Jacobsson, J. K. </a:t>
            </a:r>
            <a:r>
              <a:rPr lang="fi-FI" sz="1200" dirty="0" err="1"/>
              <a:t>Wallman</a:t>
            </a:r>
            <a:r>
              <a:rPr lang="fi-FI" sz="1200" dirty="0"/>
              <a:t>, </a:t>
            </a:r>
            <a:r>
              <a:rPr lang="fi-FI" sz="1200" b="1" dirty="0"/>
              <a:t>D. Nordström</a:t>
            </a:r>
            <a:r>
              <a:rPr lang="fi-FI" sz="1200" dirty="0"/>
              <a:t>, </a:t>
            </a:r>
            <a:r>
              <a:rPr lang="fi-FI" sz="1200" b="1" dirty="0"/>
              <a:t>K. Aaltonen</a:t>
            </a:r>
            <a:r>
              <a:rPr lang="fi-FI" sz="1200" dirty="0"/>
              <a:t>, E. K. Kristianslund, T. K. Kvien, S. A. Provan, B. Gudbjornsson, T. J. Love, and L. E. Kristensen</a:t>
            </a:r>
            <a:r>
              <a:rPr lang="fi-FI" sz="1200" baseline="30000" dirty="0"/>
              <a:t>. </a:t>
            </a:r>
            <a:r>
              <a:rPr lang="en-US" sz="1200" dirty="0"/>
              <a:t>Patient characteristics and changes in prescription patterns in psoriatic arthritis patients starting first course of biologic therapies – inflammatory hallmarks of lesser prominence: a Nordic population-based cohort study. </a:t>
            </a:r>
            <a:r>
              <a:rPr lang="en-US" sz="1200" b="1" dirty="0" smtClean="0"/>
              <a:t>Rheumatology, in press, 2020. </a:t>
            </a:r>
            <a:endParaRPr lang="fi-FI" sz="1200" b="1" dirty="0"/>
          </a:p>
          <a:p>
            <a:pPr marL="0" indent="0">
              <a:buNone/>
            </a:pPr>
            <a:r>
              <a:rPr lang="en-US" sz="1200" dirty="0"/>
              <a:t> </a:t>
            </a:r>
            <a:r>
              <a:rPr lang="en-US" sz="1200" dirty="0" smtClean="0"/>
              <a:t> </a:t>
            </a:r>
            <a:r>
              <a:rPr lang="en-GB" sz="1200" dirty="0"/>
              <a:t>Brigitte Michelsen, Lykke Midtbøll Ørnbjerg, Tore K Kvien, Karel Pavelka, Michael J Nissen, Dan </a:t>
            </a:r>
            <a:r>
              <a:rPr lang="en-GB" sz="1200" b="1" dirty="0"/>
              <a:t>Nordström</a:t>
            </a:r>
            <a:r>
              <a:rPr lang="en-GB" sz="1200" dirty="0"/>
              <a:t>, Maria José Santos, </a:t>
            </a:r>
            <a:r>
              <a:rPr lang="en-GB" sz="1200" dirty="0" err="1"/>
              <a:t>Suleyman</a:t>
            </a:r>
            <a:r>
              <a:rPr lang="en-GB" sz="1200" dirty="0"/>
              <a:t> </a:t>
            </a:r>
            <a:r>
              <a:rPr lang="en-GB" sz="1200" dirty="0" err="1"/>
              <a:t>Serdar</a:t>
            </a:r>
            <a:r>
              <a:rPr lang="en-GB" sz="1200" dirty="0"/>
              <a:t> </a:t>
            </a:r>
            <a:r>
              <a:rPr lang="en-GB" sz="1200" dirty="0" err="1"/>
              <a:t>Koca</a:t>
            </a:r>
            <a:r>
              <a:rPr lang="en-GB" sz="1200" dirty="0"/>
              <a:t>, Johan Askling, Ziga Rotar, Björn Gudbjörnsson, Catalin Codreanu</a:t>
            </a:r>
            <a:r>
              <a:rPr lang="en-GB" sz="1200" baseline="30000" dirty="0"/>
              <a:t>, </a:t>
            </a:r>
            <a:r>
              <a:rPr lang="en-GB" sz="1200" dirty="0"/>
              <a:t> Anne Gitte Loft, Eirik Klami Kristianslund, Herman F Mann, Adrian Ciurea</a:t>
            </a:r>
            <a:r>
              <a:rPr lang="en-GB" sz="1200" b="1" dirty="0"/>
              <a:t>, Kari K Eklund</a:t>
            </a:r>
            <a:r>
              <a:rPr lang="en-GB" sz="1200" dirty="0"/>
              <a:t>, </a:t>
            </a:r>
            <a:r>
              <a:rPr lang="en-GB" sz="1200" dirty="0" err="1" smtClean="0"/>
              <a:t>ym</a:t>
            </a:r>
            <a:r>
              <a:rPr lang="en-GB" sz="1200" baseline="30000" dirty="0" smtClean="0"/>
              <a:t>. </a:t>
            </a:r>
            <a:r>
              <a:rPr lang="en-GB" sz="1200" dirty="0" smtClean="0"/>
              <a:t> </a:t>
            </a:r>
            <a:r>
              <a:rPr lang="en-GB" sz="1200" dirty="0"/>
              <a:t>- </a:t>
            </a:r>
            <a:r>
              <a:rPr lang="en-US" sz="1200" dirty="0"/>
              <a:t>Impact of discordance between patient’s and evaluator’s global on </a:t>
            </a:r>
            <a:r>
              <a:rPr lang="en-US" sz="1200" dirty="0" err="1"/>
              <a:t>TNFi</a:t>
            </a:r>
            <a:r>
              <a:rPr lang="en-US" sz="1200" dirty="0"/>
              <a:t> retention and remission in 14868 </a:t>
            </a:r>
            <a:r>
              <a:rPr lang="en-US" sz="1200" dirty="0" err="1"/>
              <a:t>spondyloarthritis</a:t>
            </a:r>
            <a:r>
              <a:rPr lang="en-US" sz="1200" dirty="0"/>
              <a:t> </a:t>
            </a:r>
            <a:r>
              <a:rPr lang="en-GB" sz="1200" dirty="0"/>
              <a:t>in the </a:t>
            </a:r>
            <a:r>
              <a:rPr lang="en-GB" sz="1200" dirty="0" err="1"/>
              <a:t>EuroSpA</a:t>
            </a:r>
            <a:r>
              <a:rPr lang="en-GB" sz="1200" dirty="0"/>
              <a:t> Research Collaboration Network</a:t>
            </a:r>
            <a:r>
              <a:rPr lang="en-GB" sz="1200" b="1" dirty="0"/>
              <a:t>. </a:t>
            </a:r>
            <a:r>
              <a:rPr lang="en-GB" sz="1200" b="1" dirty="0" smtClean="0"/>
              <a:t>Rheumatology 59:2455-61, 2020.</a:t>
            </a:r>
            <a:endParaRPr lang="fi-FI" sz="1200" b="1" dirty="0"/>
          </a:p>
          <a:p>
            <a:pPr marL="0" indent="0">
              <a:buNone/>
            </a:pPr>
            <a:r>
              <a:rPr lang="en-US" sz="1200" baseline="30000" dirty="0"/>
              <a:t> </a:t>
            </a:r>
            <a:r>
              <a:rPr lang="fi-FI" sz="1200" dirty="0"/>
              <a:t>Karin Hellgren, Christine Ballegaard, Bénédicte Delcoigne, René Cordtz, </a:t>
            </a:r>
            <a:r>
              <a:rPr lang="fi-FI" sz="1200" b="1" dirty="0"/>
              <a:t>Dan Nordström, Kalle Aaltonen</a:t>
            </a:r>
            <a:r>
              <a:rPr lang="fi-FI" sz="1200" dirty="0"/>
              <a:t>, </a:t>
            </a:r>
            <a:r>
              <a:rPr lang="fi-FI" sz="1200" dirty="0" err="1"/>
              <a:t>Bjorn</a:t>
            </a:r>
            <a:r>
              <a:rPr lang="fi-FI" sz="1200" dirty="0"/>
              <a:t> </a:t>
            </a:r>
            <a:r>
              <a:rPr lang="fi-FI" sz="1200" dirty="0" err="1"/>
              <a:t>Gudbjornsson</a:t>
            </a:r>
            <a:r>
              <a:rPr lang="fi-FI" sz="1200" dirty="0"/>
              <a:t>, </a:t>
            </a:r>
            <a:r>
              <a:rPr lang="fi-FI" sz="1200" dirty="0" err="1"/>
              <a:t>Thorvardur</a:t>
            </a:r>
            <a:r>
              <a:rPr lang="fi-FI" sz="1200" dirty="0"/>
              <a:t> Jon Love, Sella Aarrestad Provan, Joe </a:t>
            </a:r>
            <a:r>
              <a:rPr lang="fi-FI" sz="1200" dirty="0" err="1"/>
              <a:t>Sexton</a:t>
            </a:r>
            <a:r>
              <a:rPr lang="fi-FI" sz="1200" dirty="0"/>
              <a:t>, Kristian Zobbe, Lars Erik Kristensen, Johan Askling, Lene </a:t>
            </a:r>
            <a:r>
              <a:rPr lang="fi-FI" sz="1200" dirty="0" err="1"/>
              <a:t>Dryer</a:t>
            </a:r>
            <a:r>
              <a:rPr lang="fi-FI" sz="1200" dirty="0"/>
              <a:t>. </a:t>
            </a:r>
            <a:r>
              <a:rPr lang="en-GB" sz="1200" dirty="0"/>
              <a:t>Risk of solid cancers overall and by subtypes in patients with psoriatic arthritis treated with tumour necrosis factor </a:t>
            </a:r>
            <a:r>
              <a:rPr lang="en-GB" sz="1200" dirty="0" smtClean="0"/>
              <a:t>inhibitors</a:t>
            </a:r>
            <a:r>
              <a:rPr lang="fi-FI" sz="1200" dirty="0" smtClean="0"/>
              <a:t>. </a:t>
            </a:r>
            <a:r>
              <a:rPr lang="en-GB" sz="1200" dirty="0" smtClean="0"/>
              <a:t>A </a:t>
            </a:r>
            <a:r>
              <a:rPr lang="en-GB" sz="1200" dirty="0"/>
              <a:t>Nordic cohort study. In </a:t>
            </a:r>
            <a:r>
              <a:rPr lang="en-GB" sz="1200" dirty="0" smtClean="0"/>
              <a:t>press</a:t>
            </a:r>
            <a:r>
              <a:rPr lang="en-GB" sz="1200" b="1" dirty="0" smtClean="0"/>
              <a:t>, </a:t>
            </a:r>
            <a:r>
              <a:rPr lang="en-GB" sz="1200" b="1" dirty="0"/>
              <a:t>Rheumatology, 2020</a:t>
            </a:r>
            <a:r>
              <a:rPr lang="en-GB" sz="1200" dirty="0"/>
              <a:t>.</a:t>
            </a:r>
            <a:endParaRPr lang="fi-FI" sz="1200" dirty="0"/>
          </a:p>
          <a:p>
            <a:pPr marL="0" indent="0">
              <a:buNone/>
            </a:pPr>
            <a:endParaRPr lang="fi-FI" sz="1200" dirty="0"/>
          </a:p>
          <a:p>
            <a:endParaRPr lang="fi-FI" sz="1200" dirty="0"/>
          </a:p>
        </p:txBody>
      </p:sp>
      <p:sp>
        <p:nvSpPr>
          <p:cNvPr id="4" name="Rectangle 1"/>
          <p:cNvSpPr>
            <a:spLocks noChangeArrowheads="1"/>
          </p:cNvSpPr>
          <p:nvPr/>
        </p:nvSpPr>
        <p:spPr bwMode="auto">
          <a:xfrm>
            <a:off x="0" y="-186899"/>
            <a:ext cx="65" cy="83099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b="0" i="0" u="none" strike="noStrike" cap="none" normalizeH="0" baseline="0" dirty="0" smtClean="0">
              <a:ln>
                <a:noFill/>
              </a:ln>
              <a:solidFill>
                <a:srgbClr val="575757"/>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b="0" i="0" u="none" strike="noStrike" cap="none" normalizeH="0" baseline="0" dirty="0" smtClean="0">
              <a:ln>
                <a:noFill/>
              </a:ln>
              <a:solidFill>
                <a:srgbClr val="575757"/>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152400" y="-34499"/>
            <a:ext cx="65" cy="83099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b="0" i="0" u="none" strike="noStrike" cap="none" normalizeH="0" baseline="0" dirty="0" smtClean="0">
              <a:ln>
                <a:noFill/>
              </a:ln>
              <a:solidFill>
                <a:srgbClr val="575757"/>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b="0" i="0" u="none" strike="noStrike" cap="none" normalizeH="0" baseline="0" dirty="0" smtClean="0">
              <a:ln>
                <a:noFill/>
              </a:ln>
              <a:solidFill>
                <a:srgbClr val="575757"/>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23551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1544" y="44624"/>
            <a:ext cx="8229600" cy="465330"/>
          </a:xfrm>
        </p:spPr>
        <p:txBody>
          <a:bodyPr>
            <a:normAutofit fontScale="90000"/>
          </a:bodyPr>
          <a:lstStyle/>
          <a:p>
            <a:r>
              <a:rPr lang="fi-FI" sz="3200" dirty="0"/>
              <a:t>ROB-FIN </a:t>
            </a:r>
            <a:r>
              <a:rPr lang="fi-FI" sz="3200" dirty="0" smtClean="0"/>
              <a:t>Publications 2018-2015</a:t>
            </a:r>
            <a:endParaRPr lang="fi-FI" sz="3200" dirty="0"/>
          </a:p>
        </p:txBody>
      </p:sp>
      <p:sp>
        <p:nvSpPr>
          <p:cNvPr id="3" name="Content Placeholder 2"/>
          <p:cNvSpPr>
            <a:spLocks noGrp="1"/>
          </p:cNvSpPr>
          <p:nvPr>
            <p:ph sz="quarter" idx="1"/>
          </p:nvPr>
        </p:nvSpPr>
        <p:spPr>
          <a:xfrm>
            <a:off x="791308" y="509954"/>
            <a:ext cx="10752992" cy="6159406"/>
          </a:xfrm>
        </p:spPr>
        <p:txBody>
          <a:bodyPr>
            <a:noAutofit/>
          </a:bodyPr>
          <a:lstStyle/>
          <a:p>
            <a:pPr fontAlgn="base"/>
            <a:r>
              <a:rPr lang="en-US" sz="1400" dirty="0" smtClean="0"/>
              <a:t>Chatzidionysiou </a:t>
            </a:r>
            <a:r>
              <a:rPr lang="en-US" sz="1400" dirty="0"/>
              <a:t>K, Lukina G, Gabay C, Hetland ML, Hauge EM, Pavelka K</a:t>
            </a:r>
            <a:r>
              <a:rPr lang="en-US" sz="1400" b="1" dirty="0"/>
              <a:t>, Nordström DC</a:t>
            </a:r>
            <a:r>
              <a:rPr lang="fi-FI" sz="1400" baseline="30000" dirty="0"/>
              <a:t>6</a:t>
            </a:r>
            <a:r>
              <a:rPr lang="en-US" sz="1400" dirty="0"/>
              <a:t>, </a:t>
            </a:r>
            <a:r>
              <a:rPr lang="en-US" sz="1400" dirty="0" err="1"/>
              <a:t>Canhão</a:t>
            </a:r>
            <a:r>
              <a:rPr lang="en-US" sz="1400" dirty="0"/>
              <a:t> H, </a:t>
            </a:r>
            <a:r>
              <a:rPr lang="en-US" sz="1400" dirty="0" err="1"/>
              <a:t>Tomsic</a:t>
            </a:r>
            <a:r>
              <a:rPr lang="en-US" sz="1400" dirty="0"/>
              <a:t> M, Rota Z, Lie E,  </a:t>
            </a:r>
            <a:r>
              <a:rPr lang="en-US" sz="1400" dirty="0" err="1"/>
              <a:t>Kvien</a:t>
            </a:r>
            <a:r>
              <a:rPr lang="en-US" sz="1400" dirty="0"/>
              <a:t> TK, </a:t>
            </a:r>
            <a:r>
              <a:rPr lang="en-US" sz="1400" dirty="0" err="1"/>
              <a:t>Vollenhoven</a:t>
            </a:r>
            <a:r>
              <a:rPr lang="en-US" sz="1400" dirty="0"/>
              <a:t> RF, </a:t>
            </a:r>
            <a:r>
              <a:rPr lang="en-US" sz="1400" dirty="0" err="1"/>
              <a:t>Saevarsdottir</a:t>
            </a:r>
            <a:r>
              <a:rPr lang="en-US" sz="1400" dirty="0"/>
              <a:t> S. Smoking and Response to Rituximab in Rheumatoid Arthritis – Results from an International European Collaboration. </a:t>
            </a:r>
            <a:r>
              <a:rPr lang="en-US" sz="1400" dirty="0" err="1"/>
              <a:t>Scand</a:t>
            </a:r>
            <a:r>
              <a:rPr lang="en-US" sz="1400" dirty="0"/>
              <a:t> J </a:t>
            </a:r>
            <a:r>
              <a:rPr lang="en-US" sz="1400" dirty="0" err="1"/>
              <a:t>Rheumatol</a:t>
            </a:r>
            <a:r>
              <a:rPr lang="en-US" sz="1400" dirty="0"/>
              <a:t> 2018; 27:1-7. </a:t>
            </a:r>
            <a:endParaRPr lang="fi-FI" sz="1400" dirty="0"/>
          </a:p>
          <a:p>
            <a:pPr fontAlgn="base"/>
            <a:r>
              <a:rPr lang="en-US" sz="1400" dirty="0"/>
              <a:t>Chatzidionysiou K, Lund Hetland M, Frisell T, Giuseppe D, Hellgren K, Glintborg B, </a:t>
            </a:r>
            <a:r>
              <a:rPr lang="en-US" sz="1400" b="1" dirty="0"/>
              <a:t>Nordström DC</a:t>
            </a:r>
            <a:r>
              <a:rPr lang="fi-FI" sz="1400" b="1" baseline="30000" dirty="0"/>
              <a:t>6</a:t>
            </a:r>
            <a:r>
              <a:rPr lang="en-US" sz="1400" b="1" dirty="0"/>
              <a:t>, Aaltonen K</a:t>
            </a:r>
            <a:r>
              <a:rPr lang="fi-FI" sz="1400" b="1" baseline="30000" dirty="0"/>
              <a:t>1</a:t>
            </a:r>
            <a:r>
              <a:rPr lang="en-US" sz="1400" b="1" dirty="0"/>
              <a:t>, Törmänen </a:t>
            </a:r>
            <a:r>
              <a:rPr lang="en-US" sz="1400" dirty="0"/>
              <a:t>M, Kristianslund EK, Kvien T, Provan SA, Gudbjornsson B, Dreyer L, Kristensen LE, Jørgensen TS, Jacobsson L, Askling J. Opportunities and challenges for real world studies on chronic inflammatory joint diseases through data enrichment and collaboration between national registers: the Nordic example. RMD Open, 2018 Apr 12;4(1):e000655. </a:t>
            </a:r>
            <a:r>
              <a:rPr lang="en-US" sz="1400" dirty="0" err="1"/>
              <a:t>doi</a:t>
            </a:r>
            <a:r>
              <a:rPr lang="en-US" sz="1400" dirty="0"/>
              <a:t>: 10.1136/rmdopen-2018-000655. </a:t>
            </a:r>
            <a:r>
              <a:rPr lang="en-US" sz="1400" dirty="0" err="1"/>
              <a:t>eCollection</a:t>
            </a:r>
            <a:endParaRPr lang="fi-FI" sz="1400" dirty="0"/>
          </a:p>
          <a:p>
            <a:pPr fontAlgn="base"/>
            <a:r>
              <a:rPr lang="en-GB" sz="1400" dirty="0" err="1"/>
              <a:t>Lauper</a:t>
            </a:r>
            <a:r>
              <a:rPr lang="en-GB" sz="1400" dirty="0"/>
              <a:t> K</a:t>
            </a:r>
            <a:r>
              <a:rPr lang="en-GB" sz="1400" b="1" dirty="0"/>
              <a:t>, </a:t>
            </a:r>
            <a:r>
              <a:rPr lang="en-GB" sz="1400" b="1" dirty="0" err="1"/>
              <a:t>Nordström</a:t>
            </a:r>
            <a:r>
              <a:rPr lang="en-GB" sz="1400" b="1" dirty="0"/>
              <a:t> DC</a:t>
            </a:r>
            <a:r>
              <a:rPr lang="fi-FI" sz="1400" baseline="30000" dirty="0"/>
              <a:t>6</a:t>
            </a:r>
            <a:r>
              <a:rPr lang="en-GB" sz="1400" dirty="0"/>
              <a:t>, </a:t>
            </a:r>
            <a:r>
              <a:rPr lang="en-GB" sz="1400" dirty="0" err="1"/>
              <a:t>Pavelka</a:t>
            </a:r>
            <a:r>
              <a:rPr lang="en-GB" sz="1400" dirty="0"/>
              <a:t> K, Hernandez K, </a:t>
            </a:r>
            <a:r>
              <a:rPr lang="en-GB" sz="1400" dirty="0" err="1"/>
              <a:t>Kvien</a:t>
            </a:r>
            <a:r>
              <a:rPr lang="en-GB" sz="1400" dirty="0"/>
              <a:t> TK, </a:t>
            </a:r>
            <a:r>
              <a:rPr lang="en-GB" sz="1400" dirty="0" err="1"/>
              <a:t>Kristianslund</a:t>
            </a:r>
            <a:r>
              <a:rPr lang="en-GB" sz="1400" dirty="0"/>
              <a:t> EK, Santos MJ, </a:t>
            </a:r>
            <a:r>
              <a:rPr lang="en-GB" sz="1400" dirty="0" err="1"/>
              <a:t>Rotar</a:t>
            </a:r>
            <a:r>
              <a:rPr lang="en-GB" sz="1400" dirty="0"/>
              <a:t> Z, </a:t>
            </a:r>
            <a:r>
              <a:rPr lang="en-GB" sz="1400" dirty="0" err="1"/>
              <a:t>Iannone</a:t>
            </a:r>
            <a:r>
              <a:rPr lang="en-GB" sz="1400" dirty="0"/>
              <a:t> F, </a:t>
            </a:r>
            <a:r>
              <a:rPr lang="en-GB" sz="1400" dirty="0" err="1"/>
              <a:t>Codreanu</a:t>
            </a:r>
            <a:r>
              <a:rPr lang="en-GB" sz="1400" dirty="0"/>
              <a:t> C, </a:t>
            </a:r>
            <a:r>
              <a:rPr lang="en-GB" sz="1400" dirty="0" err="1"/>
              <a:t>Lukina</a:t>
            </a:r>
            <a:r>
              <a:rPr lang="en-GB" sz="1400" dirty="0"/>
              <a:t> G, Gale SL, </a:t>
            </a:r>
            <a:r>
              <a:rPr lang="en-GB" sz="1400" dirty="0" err="1"/>
              <a:t>Sarsour</a:t>
            </a:r>
            <a:r>
              <a:rPr lang="en-GB" sz="1400" dirty="0"/>
              <a:t> K, </a:t>
            </a:r>
            <a:r>
              <a:rPr lang="en-GB" sz="1400" dirty="0" err="1"/>
              <a:t>Luder</a:t>
            </a:r>
            <a:r>
              <a:rPr lang="en-GB" sz="1400" dirty="0"/>
              <a:t> Y, Courvoisier DS, </a:t>
            </a:r>
            <a:r>
              <a:rPr lang="en-GB" sz="1400" dirty="0" err="1"/>
              <a:t>Gabay</a:t>
            </a:r>
            <a:r>
              <a:rPr lang="en-GB" sz="1400" dirty="0"/>
              <a:t> C. Comparative </a:t>
            </a:r>
            <a:r>
              <a:rPr lang="en-GB" sz="1400" dirty="0" err="1"/>
              <a:t>effectivenessa</a:t>
            </a:r>
            <a:r>
              <a:rPr lang="en-GB" sz="1400" dirty="0"/>
              <a:t> of </a:t>
            </a:r>
            <a:r>
              <a:rPr lang="en-GB" sz="1400" dirty="0" err="1"/>
              <a:t>tocilizumab</a:t>
            </a:r>
            <a:r>
              <a:rPr lang="en-GB" sz="1400" dirty="0"/>
              <a:t> as monotherapy versus TNF inhibitors in combination with </a:t>
            </a:r>
            <a:r>
              <a:rPr lang="en-GB" sz="1400" dirty="0" err="1"/>
              <a:t>csDMARDs</a:t>
            </a:r>
            <a:r>
              <a:rPr lang="en-GB" sz="1400" dirty="0"/>
              <a:t> for rheumatoid arthritis after the use of at least one </a:t>
            </a:r>
            <a:r>
              <a:rPr lang="en-GB" sz="1400" dirty="0" err="1"/>
              <a:t>bDMARDs</a:t>
            </a:r>
            <a:r>
              <a:rPr lang="en-GB" sz="1400" dirty="0"/>
              <a:t>. Ann Rheum Dis. 2018; 77:1276.</a:t>
            </a:r>
            <a:endParaRPr lang="fi-FI" sz="1400" dirty="0"/>
          </a:p>
          <a:p>
            <a:pPr fontAlgn="base"/>
            <a:r>
              <a:rPr lang="en-US" sz="1400" dirty="0" err="1"/>
              <a:t>Lauper</a:t>
            </a:r>
            <a:r>
              <a:rPr lang="en-US" sz="1400" dirty="0"/>
              <a:t> K, </a:t>
            </a:r>
            <a:r>
              <a:rPr lang="en-US" sz="1400" dirty="0" err="1"/>
              <a:t>Mongin</a:t>
            </a:r>
            <a:r>
              <a:rPr lang="en-US" sz="1400" dirty="0"/>
              <a:t> D, </a:t>
            </a:r>
            <a:r>
              <a:rPr lang="en-US" sz="1400" dirty="0" err="1"/>
              <a:t>Iannone</a:t>
            </a:r>
            <a:r>
              <a:rPr lang="en-US" sz="1400" dirty="0"/>
              <a:t> F, </a:t>
            </a:r>
            <a:r>
              <a:rPr lang="en-US" sz="1400" dirty="0" err="1"/>
              <a:t>Kristianslund</a:t>
            </a:r>
            <a:r>
              <a:rPr lang="en-US" sz="1400" dirty="0"/>
              <a:t> EK, </a:t>
            </a:r>
            <a:r>
              <a:rPr lang="en-US" sz="1400" dirty="0" err="1"/>
              <a:t>Kvien</a:t>
            </a:r>
            <a:r>
              <a:rPr lang="en-US" sz="1400" dirty="0"/>
              <a:t> TK, </a:t>
            </a:r>
            <a:r>
              <a:rPr lang="en-US" sz="1400" b="1" dirty="0" err="1"/>
              <a:t>Nordström</a:t>
            </a:r>
            <a:r>
              <a:rPr lang="en-US" sz="1400" b="1" dirty="0"/>
              <a:t> DC</a:t>
            </a:r>
            <a:r>
              <a:rPr lang="fi-FI" sz="1400" baseline="30000" dirty="0"/>
              <a:t>6</a:t>
            </a:r>
            <a:r>
              <a:rPr lang="en-US" sz="1400" dirty="0"/>
              <a:t>, </a:t>
            </a:r>
            <a:r>
              <a:rPr lang="en-US" sz="1400" dirty="0" err="1"/>
              <a:t>Pavelka</a:t>
            </a:r>
            <a:r>
              <a:rPr lang="en-US" sz="1400" dirty="0"/>
              <a:t> K, Pombo-Suarez M, </a:t>
            </a:r>
            <a:r>
              <a:rPr lang="en-US" sz="1400" dirty="0" err="1"/>
              <a:t>Rotar</a:t>
            </a:r>
            <a:r>
              <a:rPr lang="en-US" sz="1400" dirty="0"/>
              <a:t> Z, Santos MJ, </a:t>
            </a:r>
            <a:r>
              <a:rPr lang="en-US" sz="1400" dirty="0" err="1"/>
              <a:t>Codreanu</a:t>
            </a:r>
            <a:r>
              <a:rPr lang="en-US" sz="1400" dirty="0"/>
              <a:t> C, </a:t>
            </a:r>
            <a:r>
              <a:rPr lang="en-US" sz="1400" dirty="0" err="1"/>
              <a:t>Lukina</a:t>
            </a:r>
            <a:r>
              <a:rPr lang="en-US" sz="1400" dirty="0"/>
              <a:t> G, Courvoisier DS, </a:t>
            </a:r>
            <a:r>
              <a:rPr lang="en-US" sz="1400" dirty="0" err="1"/>
              <a:t>Gabay</a:t>
            </a:r>
            <a:r>
              <a:rPr lang="en-US" sz="1400" dirty="0"/>
              <a:t> C.</a:t>
            </a:r>
            <a:r>
              <a:rPr lang="en-US" sz="1400" baseline="30000" dirty="0"/>
              <a:t> </a:t>
            </a:r>
            <a:r>
              <a:rPr lang="en-US" sz="1400" dirty="0"/>
              <a:t>Comparative effectiveness of subcutaneous </a:t>
            </a:r>
            <a:r>
              <a:rPr lang="en-US" sz="1400" dirty="0" err="1"/>
              <a:t>tocilizumab</a:t>
            </a:r>
            <a:r>
              <a:rPr lang="en-US" sz="1400" dirty="0"/>
              <a:t> versus intravenous </a:t>
            </a:r>
            <a:r>
              <a:rPr lang="en-US" sz="1400" dirty="0" err="1"/>
              <a:t>tocilizumab</a:t>
            </a:r>
            <a:r>
              <a:rPr lang="en-US" sz="1400" dirty="0"/>
              <a:t> in a pan-European collaboration of registries. RMD Open. 2018 ; 5;4 (2):000809.</a:t>
            </a:r>
            <a:endParaRPr lang="fi-FI" sz="1400" dirty="0"/>
          </a:p>
          <a:p>
            <a:r>
              <a:rPr lang="fi-FI" sz="1400" dirty="0" err="1"/>
              <a:t>Glintborg</a:t>
            </a:r>
            <a:r>
              <a:rPr lang="fi-FI" sz="1400" dirty="0"/>
              <a:t> B, Lindström U, Aaltonen KJ</a:t>
            </a:r>
            <a:r>
              <a:rPr lang="fi-FI" sz="1400" baseline="30000" dirty="0"/>
              <a:t>1</a:t>
            </a:r>
            <a:r>
              <a:rPr lang="fi-FI" sz="1400" dirty="0"/>
              <a:t>, </a:t>
            </a:r>
            <a:r>
              <a:rPr lang="fi-FI" sz="1400" dirty="0" err="1"/>
              <a:t>Kristianslund</a:t>
            </a:r>
            <a:r>
              <a:rPr lang="fi-FI" sz="1400" dirty="0"/>
              <a:t> EK, </a:t>
            </a:r>
            <a:r>
              <a:rPr lang="fi-FI" sz="1400" dirty="0" err="1"/>
              <a:t>Gudbjornsson</a:t>
            </a:r>
            <a:r>
              <a:rPr lang="fi-FI" sz="1400" dirty="0"/>
              <a:t> B, </a:t>
            </a:r>
            <a:r>
              <a:rPr lang="fi-FI" sz="1400" dirty="0" err="1"/>
              <a:t>Chatzidionysiou</a:t>
            </a:r>
            <a:r>
              <a:rPr lang="fi-FI" sz="1400" dirty="0"/>
              <a:t> K, </a:t>
            </a:r>
            <a:r>
              <a:rPr lang="fi-FI" sz="1400" dirty="0" err="1"/>
              <a:t>Askling</a:t>
            </a:r>
            <a:r>
              <a:rPr lang="fi-FI" sz="1400" dirty="0"/>
              <a:t> J</a:t>
            </a:r>
            <a:r>
              <a:rPr lang="fi-FI" sz="1400" b="1" dirty="0"/>
              <a:t>, Nordström DC</a:t>
            </a:r>
            <a:r>
              <a:rPr lang="fi-FI" sz="1400" b="1" baseline="30000" dirty="0"/>
              <a:t>6</a:t>
            </a:r>
            <a:r>
              <a:rPr lang="fi-FI" sz="1400" dirty="0"/>
              <a:t>, </a:t>
            </a:r>
            <a:r>
              <a:rPr lang="fi-FI" sz="1400" dirty="0" err="1"/>
              <a:t>Hetland</a:t>
            </a:r>
            <a:r>
              <a:rPr lang="fi-FI" sz="1400" dirty="0"/>
              <a:t> ML, Di Giuseppe D, </a:t>
            </a:r>
            <a:r>
              <a:rPr lang="fi-FI" sz="1400" dirty="0" err="1"/>
              <a:t>Dreyer</a:t>
            </a:r>
            <a:r>
              <a:rPr lang="fi-FI" sz="1400" dirty="0"/>
              <a:t> L, </a:t>
            </a:r>
            <a:r>
              <a:rPr lang="fi-FI" sz="1400" dirty="0" err="1"/>
              <a:t>Kristensen</a:t>
            </a:r>
            <a:r>
              <a:rPr lang="fi-FI" sz="1400" dirty="0"/>
              <a:t> LE, </a:t>
            </a:r>
            <a:r>
              <a:rPr lang="fi-FI" sz="1400" dirty="0" err="1"/>
              <a:t>Jørgensen</a:t>
            </a:r>
            <a:r>
              <a:rPr lang="fi-FI" sz="1400" dirty="0"/>
              <a:t> TS, </a:t>
            </a:r>
            <a:r>
              <a:rPr lang="fi-FI" sz="1400" b="1" dirty="0"/>
              <a:t>Eklund K</a:t>
            </a:r>
            <a:r>
              <a:rPr lang="fi-FI" sz="1400" baseline="30000" dirty="0"/>
              <a:t>6</a:t>
            </a:r>
            <a:r>
              <a:rPr lang="fi-FI" sz="1400" dirty="0"/>
              <a:t>, </a:t>
            </a:r>
            <a:r>
              <a:rPr lang="fi-FI" sz="1400" dirty="0" err="1"/>
              <a:t>Grondal</a:t>
            </a:r>
            <a:r>
              <a:rPr lang="fi-FI" sz="1400" dirty="0"/>
              <a:t> G, </a:t>
            </a:r>
            <a:r>
              <a:rPr lang="fi-FI" sz="1400" dirty="0" err="1"/>
              <a:t>Ernestam</a:t>
            </a:r>
            <a:r>
              <a:rPr lang="fi-FI" sz="1400" dirty="0"/>
              <a:t> S, Joensuu JT</a:t>
            </a:r>
            <a:r>
              <a:rPr lang="fi-FI" sz="1400" baseline="30000" dirty="0"/>
              <a:t>1</a:t>
            </a:r>
            <a:r>
              <a:rPr lang="fi-FI" sz="1400" dirty="0"/>
              <a:t>, </a:t>
            </a:r>
            <a:r>
              <a:rPr lang="fi-FI" sz="1400" b="1" dirty="0"/>
              <a:t>Törmänen M</a:t>
            </a:r>
            <a:r>
              <a:rPr lang="fi-FI" sz="1400" baseline="30000" dirty="0"/>
              <a:t>1</a:t>
            </a:r>
            <a:r>
              <a:rPr lang="fi-FI" sz="1400" dirty="0"/>
              <a:t>, </a:t>
            </a:r>
            <a:r>
              <a:rPr lang="fi-FI" sz="1400" dirty="0" err="1"/>
              <a:t>Skydsgaard</a:t>
            </a:r>
            <a:r>
              <a:rPr lang="fi-FI" sz="1400" dirty="0"/>
              <a:t> H, Hagfors J, </a:t>
            </a:r>
            <a:r>
              <a:rPr lang="fi-FI" sz="1400" dirty="0" err="1"/>
              <a:t>Kvien</a:t>
            </a:r>
            <a:r>
              <a:rPr lang="fi-FI" sz="1400" dirty="0"/>
              <a:t> TK, </a:t>
            </a:r>
            <a:r>
              <a:rPr lang="fi-FI" sz="1400" dirty="0" err="1"/>
              <a:t>Lie</a:t>
            </a:r>
            <a:r>
              <a:rPr lang="fi-FI" sz="1400" dirty="0"/>
              <a:t> E, </a:t>
            </a:r>
            <a:r>
              <a:rPr lang="fi-FI" sz="1400" dirty="0" err="1"/>
              <a:t>Fagerli</a:t>
            </a:r>
            <a:r>
              <a:rPr lang="fi-FI" sz="1400" dirty="0"/>
              <a:t> K, </a:t>
            </a:r>
            <a:r>
              <a:rPr lang="fi-FI" sz="1400" dirty="0" err="1"/>
              <a:t>Geirsson</a:t>
            </a:r>
            <a:r>
              <a:rPr lang="fi-FI" sz="1400" dirty="0"/>
              <a:t> AJ, </a:t>
            </a:r>
            <a:r>
              <a:rPr lang="fi-FI" sz="1400" dirty="0" err="1"/>
              <a:t>Jonsson</a:t>
            </a:r>
            <a:r>
              <a:rPr lang="fi-FI" sz="1400" dirty="0"/>
              <a:t> H, </a:t>
            </a:r>
            <a:r>
              <a:rPr lang="fi-FI" sz="1400" dirty="0" err="1"/>
              <a:t>Provan</a:t>
            </a:r>
            <a:r>
              <a:rPr lang="fi-FI" sz="1400" dirty="0"/>
              <a:t> SA, </a:t>
            </a:r>
            <a:r>
              <a:rPr lang="fi-FI" sz="1400" dirty="0" err="1"/>
              <a:t>Krogh</a:t>
            </a:r>
            <a:r>
              <a:rPr lang="fi-FI" sz="1400" dirty="0"/>
              <a:t> NS, </a:t>
            </a:r>
            <a:r>
              <a:rPr lang="fi-FI" sz="1400" dirty="0" err="1"/>
              <a:t>Jacobsson</a:t>
            </a:r>
            <a:r>
              <a:rPr lang="fi-FI" sz="1400" dirty="0"/>
              <a:t> L. </a:t>
            </a:r>
            <a:r>
              <a:rPr lang="fi-FI" sz="1400" dirty="0" err="1"/>
              <a:t>Biological</a:t>
            </a:r>
            <a:r>
              <a:rPr lang="fi-FI" sz="1400" dirty="0"/>
              <a:t> </a:t>
            </a:r>
            <a:r>
              <a:rPr lang="fi-FI" sz="1400" dirty="0" err="1"/>
              <a:t>treatment</a:t>
            </a:r>
            <a:r>
              <a:rPr lang="fi-FI" sz="1400" dirty="0"/>
              <a:t> in </a:t>
            </a:r>
            <a:r>
              <a:rPr lang="fi-FI" sz="1400" dirty="0" err="1"/>
              <a:t>ankylosing</a:t>
            </a:r>
            <a:r>
              <a:rPr lang="fi-FI" sz="1400" dirty="0"/>
              <a:t> </a:t>
            </a:r>
            <a:r>
              <a:rPr lang="fi-FI" sz="1400" dirty="0" err="1"/>
              <a:t>spondylitis</a:t>
            </a:r>
            <a:r>
              <a:rPr lang="fi-FI" sz="1400" dirty="0"/>
              <a:t> in </a:t>
            </a:r>
            <a:r>
              <a:rPr lang="fi-FI" sz="1400" dirty="0" err="1"/>
              <a:t>the</a:t>
            </a:r>
            <a:r>
              <a:rPr lang="fi-FI" sz="1400" dirty="0"/>
              <a:t> Nordic </a:t>
            </a:r>
            <a:r>
              <a:rPr lang="fi-FI" sz="1400" dirty="0" err="1"/>
              <a:t>countries</a:t>
            </a:r>
            <a:r>
              <a:rPr lang="fi-FI" sz="1400" dirty="0"/>
              <a:t> </a:t>
            </a:r>
            <a:r>
              <a:rPr lang="fi-FI" sz="1400" dirty="0" err="1"/>
              <a:t>during</a:t>
            </a:r>
            <a:r>
              <a:rPr lang="fi-FI" sz="1400" dirty="0"/>
              <a:t> 2010-2016: a </a:t>
            </a:r>
            <a:r>
              <a:rPr lang="fi-FI" sz="1400" dirty="0" err="1"/>
              <a:t>collaboration</a:t>
            </a:r>
            <a:r>
              <a:rPr lang="fi-FI" sz="1400" dirty="0"/>
              <a:t> </a:t>
            </a:r>
            <a:r>
              <a:rPr lang="fi-FI" sz="1400" dirty="0" err="1"/>
              <a:t>between</a:t>
            </a:r>
            <a:r>
              <a:rPr lang="fi-FI" sz="1400" dirty="0"/>
              <a:t> </a:t>
            </a:r>
            <a:r>
              <a:rPr lang="fi-FI" sz="1400" dirty="0" err="1"/>
              <a:t>five</a:t>
            </a:r>
            <a:r>
              <a:rPr lang="fi-FI" sz="1400" dirty="0"/>
              <a:t> </a:t>
            </a:r>
            <a:r>
              <a:rPr lang="fi-FI" sz="1400" dirty="0" err="1"/>
              <a:t>biological</a:t>
            </a:r>
            <a:r>
              <a:rPr lang="fi-FI" sz="1400" dirty="0"/>
              <a:t> </a:t>
            </a:r>
            <a:r>
              <a:rPr lang="fi-FI" sz="1400" dirty="0" err="1"/>
              <a:t>registries</a:t>
            </a:r>
            <a:r>
              <a:rPr lang="fi-FI" sz="1400" dirty="0"/>
              <a:t>. </a:t>
            </a:r>
            <a:r>
              <a:rPr lang="fi-FI" sz="1400" dirty="0" err="1"/>
              <a:t>Scand</a:t>
            </a:r>
            <a:r>
              <a:rPr lang="fi-FI" sz="1400" dirty="0"/>
              <a:t> J </a:t>
            </a:r>
            <a:r>
              <a:rPr lang="fi-FI" sz="1400" dirty="0" err="1"/>
              <a:t>Rheumatol</a:t>
            </a:r>
            <a:r>
              <a:rPr lang="fi-FI" sz="1400" dirty="0"/>
              <a:t>. 2018;Aug:1-10. </a:t>
            </a:r>
          </a:p>
          <a:p>
            <a:pPr lvl="0"/>
            <a:r>
              <a:rPr lang="fi-FI" sz="1400" b="1" dirty="0"/>
              <a:t>Aaltonen KJ</a:t>
            </a:r>
            <a:r>
              <a:rPr lang="fi-FI" sz="1400" b="1" baseline="30000" dirty="0"/>
              <a:t>1</a:t>
            </a:r>
            <a:r>
              <a:rPr lang="fi-FI" sz="1400" b="1" dirty="0"/>
              <a:t>, Joensuu JT</a:t>
            </a:r>
            <a:r>
              <a:rPr lang="fi-FI" sz="1400" b="1" baseline="30000" dirty="0"/>
              <a:t>1</a:t>
            </a:r>
            <a:r>
              <a:rPr lang="fi-FI" sz="1400" b="1" dirty="0"/>
              <a:t>, Pirilä L</a:t>
            </a:r>
            <a:r>
              <a:rPr lang="fi-FI" sz="1400" b="1" baseline="30000" dirty="0"/>
              <a:t>7</a:t>
            </a:r>
            <a:r>
              <a:rPr lang="fi-FI" sz="1400" b="1" dirty="0"/>
              <a:t>, Kauppi M</a:t>
            </a:r>
            <a:r>
              <a:rPr lang="fi-FI" sz="1400" b="1" baseline="30000" dirty="0"/>
              <a:t>16</a:t>
            </a:r>
            <a:r>
              <a:rPr lang="fi-FI" sz="1400" b="1" dirty="0"/>
              <a:t>, Uutela T</a:t>
            </a:r>
            <a:r>
              <a:rPr lang="fi-FI" sz="1400" b="1" baseline="30000" dirty="0"/>
              <a:t>15</a:t>
            </a:r>
            <a:r>
              <a:rPr lang="fi-FI" sz="1400" b="1" dirty="0"/>
              <a:t>, Varjolahti-Lehtinen T</a:t>
            </a:r>
            <a:r>
              <a:rPr lang="fi-FI" sz="1400" b="1" baseline="30000" dirty="0"/>
              <a:t>13</a:t>
            </a:r>
            <a:r>
              <a:rPr lang="fi-FI" sz="1400" b="1" dirty="0"/>
              <a:t>, Yli-Kerttula T</a:t>
            </a:r>
            <a:r>
              <a:rPr lang="fi-FI" sz="1400" b="1" baseline="30000" dirty="0"/>
              <a:t>7</a:t>
            </a:r>
            <a:r>
              <a:rPr lang="fi-FI" sz="1400" b="1" dirty="0"/>
              <a:t>, Isomäki P</a:t>
            </a:r>
            <a:r>
              <a:rPr lang="fi-FI" sz="1400" b="1" baseline="30000" dirty="0"/>
              <a:t>13</a:t>
            </a:r>
            <a:r>
              <a:rPr lang="fi-FI" sz="1400" b="1" dirty="0"/>
              <a:t>, Nordström DC</a:t>
            </a:r>
            <a:r>
              <a:rPr lang="fi-FI" sz="1400" b="1" baseline="30000" dirty="0"/>
              <a:t>6</a:t>
            </a:r>
            <a:r>
              <a:rPr lang="fi-FI" sz="1400" b="1" dirty="0"/>
              <a:t>, Sokka T</a:t>
            </a:r>
            <a:r>
              <a:rPr lang="fi-FI" sz="1400" b="1" baseline="30000" dirty="0"/>
              <a:t>4</a:t>
            </a:r>
            <a:r>
              <a:rPr lang="fi-FI" sz="1400" dirty="0"/>
              <a:t>. </a:t>
            </a:r>
            <a:r>
              <a:rPr lang="en-US" sz="1400" dirty="0"/>
              <a:t>Drug survival on </a:t>
            </a:r>
            <a:r>
              <a:rPr lang="en-US" sz="1400" dirty="0" err="1"/>
              <a:t>tumour</a:t>
            </a:r>
            <a:r>
              <a:rPr lang="en-US" sz="1400" dirty="0"/>
              <a:t> necrosis factor inhibitors in patients with rheumatoid arthritis in Finland. </a:t>
            </a:r>
            <a:r>
              <a:rPr lang="fi-FI" sz="1400" dirty="0" err="1"/>
              <a:t>Scand</a:t>
            </a:r>
            <a:r>
              <a:rPr lang="fi-FI" sz="1400" dirty="0"/>
              <a:t> J </a:t>
            </a:r>
            <a:r>
              <a:rPr lang="fi-FI" sz="1400" dirty="0" err="1"/>
              <a:t>Rheumatol</a:t>
            </a:r>
            <a:r>
              <a:rPr lang="fi-FI" sz="1400" dirty="0"/>
              <a:t>. 2017;46(5):359-363. </a:t>
            </a:r>
          </a:p>
          <a:p>
            <a:pPr lvl="0"/>
            <a:r>
              <a:rPr lang="fi-FI" sz="1400" b="1" dirty="0"/>
              <a:t>Aaltonen KJ</a:t>
            </a:r>
            <a:r>
              <a:rPr lang="fi-FI" sz="1400" b="1" baseline="30000" dirty="0"/>
              <a:t>1</a:t>
            </a:r>
            <a:r>
              <a:rPr lang="fi-FI" sz="1400" b="1" dirty="0"/>
              <a:t>, Ylikylä S</a:t>
            </a:r>
            <a:r>
              <a:rPr lang="fi-FI" sz="1400" b="1" baseline="30000" dirty="0"/>
              <a:t>1</a:t>
            </a:r>
            <a:r>
              <a:rPr lang="fi-FI" sz="1400" b="1" dirty="0"/>
              <a:t>, Joensuu JT</a:t>
            </a:r>
            <a:r>
              <a:rPr lang="fi-FI" sz="1400" b="1" baseline="30000" dirty="0"/>
              <a:t>1</a:t>
            </a:r>
            <a:r>
              <a:rPr lang="fi-FI" sz="1400" b="1" dirty="0"/>
              <a:t>, Isomäki P</a:t>
            </a:r>
            <a:r>
              <a:rPr lang="fi-FI" sz="1400" b="1" baseline="30000" dirty="0"/>
              <a:t>13</a:t>
            </a:r>
            <a:r>
              <a:rPr lang="fi-FI" sz="1400" b="1" dirty="0"/>
              <a:t>, Pirilä L</a:t>
            </a:r>
            <a:r>
              <a:rPr lang="fi-FI" sz="1400" b="1" baseline="30000" dirty="0"/>
              <a:t>7</a:t>
            </a:r>
            <a:r>
              <a:rPr lang="fi-FI" sz="1400" b="1" dirty="0"/>
              <a:t>, Kauppi M</a:t>
            </a:r>
            <a:r>
              <a:rPr lang="fi-FI" sz="1400" b="1" baseline="30000" dirty="0"/>
              <a:t>16</a:t>
            </a:r>
            <a:r>
              <a:rPr lang="fi-FI" sz="1400" b="1" dirty="0"/>
              <a:t>, </a:t>
            </a:r>
            <a:r>
              <a:rPr lang="fi-FI" sz="1400" b="1" dirty="0" err="1"/>
              <a:t>Rannio</a:t>
            </a:r>
            <a:r>
              <a:rPr lang="fi-FI" sz="1400" b="1" dirty="0"/>
              <a:t> T</a:t>
            </a:r>
            <a:r>
              <a:rPr lang="fi-FI" sz="1400" b="1" baseline="30000" dirty="0"/>
              <a:t>4,18</a:t>
            </a:r>
            <a:r>
              <a:rPr lang="fi-FI" sz="1400" b="1" dirty="0"/>
              <a:t>, Eklund K</a:t>
            </a:r>
            <a:r>
              <a:rPr lang="fi-FI" sz="1400" b="1" baseline="30000" dirty="0"/>
              <a:t>6</a:t>
            </a:r>
            <a:r>
              <a:rPr lang="fi-FI" sz="1400" b="1" dirty="0"/>
              <a:t>, Blom M</a:t>
            </a:r>
            <a:r>
              <a:rPr lang="fi-FI" sz="1400" b="1" baseline="30000" dirty="0"/>
              <a:t>1</a:t>
            </a:r>
            <a:r>
              <a:rPr lang="fi-FI" sz="1400" b="1" dirty="0"/>
              <a:t>, Nordström DC</a:t>
            </a:r>
            <a:r>
              <a:rPr lang="fi-FI" sz="1400" b="1" baseline="30000" dirty="0"/>
              <a:t>6</a:t>
            </a:r>
            <a:r>
              <a:rPr lang="fi-FI" sz="1400" dirty="0"/>
              <a:t>. </a:t>
            </a:r>
            <a:r>
              <a:rPr lang="en-US" sz="1400" dirty="0"/>
              <a:t>Efficacy and effectiveness of </a:t>
            </a:r>
            <a:r>
              <a:rPr lang="en-US" sz="1400" dirty="0" err="1"/>
              <a:t>tumour</a:t>
            </a:r>
            <a:r>
              <a:rPr lang="en-US" sz="1400" dirty="0"/>
              <a:t> necrosis factor inhibitors in the treatment of rheumatoid arthritis in randomized controlled trials and routine clinical practice. Rheumatology. 2017;56(5):725-735.</a:t>
            </a:r>
            <a:endParaRPr lang="fi-FI" sz="1400" dirty="0"/>
          </a:p>
          <a:p>
            <a:pPr lvl="0"/>
            <a:r>
              <a:rPr lang="en-US" sz="1400" b="1" dirty="0"/>
              <a:t>Joensuu JT</a:t>
            </a:r>
            <a:r>
              <a:rPr lang="en-US" sz="1400" b="1" baseline="30000" dirty="0"/>
              <a:t>1</a:t>
            </a:r>
            <a:r>
              <a:rPr lang="en-US" sz="1400" b="1" dirty="0"/>
              <a:t>, Aaltonen KJ</a:t>
            </a:r>
            <a:r>
              <a:rPr lang="en-US" sz="1400" b="1" baseline="30000" dirty="0"/>
              <a:t>1</a:t>
            </a:r>
            <a:r>
              <a:rPr lang="en-US" sz="1400" b="1" dirty="0"/>
              <a:t>, Aronen P</a:t>
            </a:r>
            <a:r>
              <a:rPr lang="en-US" sz="1400" b="1" baseline="30000" dirty="0"/>
              <a:t>1</a:t>
            </a:r>
            <a:r>
              <a:rPr lang="en-US" sz="1400" b="1" dirty="0"/>
              <a:t>, </a:t>
            </a:r>
            <a:r>
              <a:rPr lang="en-US" sz="1400" b="1" dirty="0" err="1"/>
              <a:t>Sokka</a:t>
            </a:r>
            <a:r>
              <a:rPr lang="en-US" sz="1400" b="1" dirty="0"/>
              <a:t> T</a:t>
            </a:r>
            <a:r>
              <a:rPr lang="en-US" sz="1400" b="1" baseline="30000" dirty="0"/>
              <a:t>4</a:t>
            </a:r>
            <a:r>
              <a:rPr lang="en-US" sz="1400" b="1" dirty="0"/>
              <a:t>, </a:t>
            </a:r>
            <a:r>
              <a:rPr lang="en-US" sz="1400" b="1" dirty="0" err="1"/>
              <a:t>Puolakka</a:t>
            </a:r>
            <a:r>
              <a:rPr lang="en-US" sz="1400" b="1" dirty="0"/>
              <a:t> K</a:t>
            </a:r>
            <a:r>
              <a:rPr lang="en-US" sz="1400" b="1" baseline="30000" dirty="0"/>
              <a:t>25</a:t>
            </a:r>
            <a:r>
              <a:rPr lang="en-US" sz="1400" b="1" dirty="0"/>
              <a:t>, </a:t>
            </a:r>
            <a:r>
              <a:rPr lang="en-US" sz="1400" b="1" dirty="0" err="1"/>
              <a:t>Tuompo</a:t>
            </a:r>
            <a:r>
              <a:rPr lang="en-US" sz="1400" b="1" dirty="0"/>
              <a:t> R</a:t>
            </a:r>
            <a:r>
              <a:rPr lang="en-US" sz="1400" b="1" baseline="30000" dirty="0"/>
              <a:t>6</a:t>
            </a:r>
            <a:r>
              <a:rPr lang="en-US" sz="1400" b="1" dirty="0"/>
              <a:t>, </a:t>
            </a:r>
            <a:r>
              <a:rPr lang="en-US" sz="1400" b="1" dirty="0" err="1"/>
              <a:t>Korpela</a:t>
            </a:r>
            <a:r>
              <a:rPr lang="en-US" sz="1400" b="1" dirty="0"/>
              <a:t> M</a:t>
            </a:r>
            <a:r>
              <a:rPr lang="en-US" sz="1400" b="1" baseline="30000" dirty="0"/>
              <a:t>13</a:t>
            </a:r>
            <a:r>
              <a:rPr lang="en-US" sz="1400" b="1" dirty="0"/>
              <a:t>, </a:t>
            </a:r>
            <a:r>
              <a:rPr lang="en-US" sz="1400" b="1" dirty="0" err="1"/>
              <a:t>Vasala</a:t>
            </a:r>
            <a:r>
              <a:rPr lang="en-US" sz="1400" b="1" dirty="0"/>
              <a:t> M</a:t>
            </a:r>
            <a:r>
              <a:rPr lang="en-US" sz="1400" b="1" baseline="30000" dirty="0"/>
              <a:t>26</a:t>
            </a:r>
            <a:r>
              <a:rPr lang="en-US" sz="1400" b="1" dirty="0"/>
              <a:t>, </a:t>
            </a:r>
            <a:r>
              <a:rPr lang="en-US" sz="1400" b="1" dirty="0" err="1"/>
              <a:t>Ilva</a:t>
            </a:r>
            <a:r>
              <a:rPr lang="en-US" sz="1400" b="1" dirty="0"/>
              <a:t> K</a:t>
            </a:r>
            <a:r>
              <a:rPr lang="en-US" sz="1400" b="1" baseline="30000" dirty="0"/>
              <a:t>17</a:t>
            </a:r>
            <a:r>
              <a:rPr lang="en-US" sz="1400" b="1" dirty="0"/>
              <a:t>, </a:t>
            </a:r>
            <a:r>
              <a:rPr lang="en-US" sz="1400" b="1" dirty="0" err="1"/>
              <a:t>Nordström</a:t>
            </a:r>
            <a:r>
              <a:rPr lang="en-US" sz="1400" b="1" dirty="0"/>
              <a:t> DC</a:t>
            </a:r>
            <a:r>
              <a:rPr lang="en-US" sz="1400" b="1" baseline="30000" dirty="0"/>
              <a:t>6</a:t>
            </a:r>
            <a:r>
              <a:rPr lang="en-US" sz="1400" b="1" dirty="0"/>
              <a:t>, </a:t>
            </a:r>
            <a:r>
              <a:rPr lang="en-US" sz="1400" b="1" dirty="0" err="1"/>
              <a:t>Blom</a:t>
            </a:r>
            <a:r>
              <a:rPr lang="en-US" sz="1400" b="1" dirty="0"/>
              <a:t> M</a:t>
            </a:r>
            <a:r>
              <a:rPr lang="en-US" sz="1400" b="1" baseline="30000" dirty="0"/>
              <a:t>1</a:t>
            </a:r>
            <a:r>
              <a:rPr lang="en-US" sz="1400" dirty="0"/>
              <a:t>. Cost-effectiveness of biologic compared with conventional synthetic disease-modifying anti-rheumatic drugs in patients with rheumatoid arthritis: a Register study. Rheumatology. 2016;55(10):1803-1811.</a:t>
            </a:r>
            <a:endParaRPr lang="fi-FI" sz="1400" dirty="0"/>
          </a:p>
          <a:p>
            <a:pPr lvl="0"/>
            <a:r>
              <a:rPr lang="fi-FI" sz="1400" b="1" dirty="0"/>
              <a:t>Heinonen AV</a:t>
            </a:r>
            <a:r>
              <a:rPr lang="fi-FI" sz="1400" b="1" baseline="30000" dirty="0"/>
              <a:t>1</a:t>
            </a:r>
            <a:r>
              <a:rPr lang="fi-FI" sz="1400" b="1" dirty="0"/>
              <a:t>, Aaltonen KJ</a:t>
            </a:r>
            <a:r>
              <a:rPr lang="fi-FI" sz="1400" b="1" baseline="30000" dirty="0"/>
              <a:t>1</a:t>
            </a:r>
            <a:r>
              <a:rPr lang="fi-FI" sz="1400" b="1" dirty="0"/>
              <a:t>, Joensuu JT</a:t>
            </a:r>
            <a:r>
              <a:rPr lang="fi-FI" sz="1400" b="1" baseline="30000" dirty="0"/>
              <a:t>1</a:t>
            </a:r>
            <a:r>
              <a:rPr lang="fi-FI" sz="1400" b="1" dirty="0"/>
              <a:t>, Lähteenmäki J</a:t>
            </a:r>
            <a:r>
              <a:rPr lang="fi-FI" sz="1400" b="1" baseline="30000" dirty="0"/>
              <a:t>19</a:t>
            </a:r>
            <a:r>
              <a:rPr lang="fi-FI" sz="1400" b="1" dirty="0"/>
              <a:t>, </a:t>
            </a:r>
            <a:r>
              <a:rPr lang="fi-FI" sz="1400" b="1" dirty="0" err="1"/>
              <a:t>Pertovaara</a:t>
            </a:r>
            <a:r>
              <a:rPr lang="fi-FI" sz="1400" b="1" dirty="0"/>
              <a:t> MI, Romu M</a:t>
            </a:r>
            <a:r>
              <a:rPr lang="fi-FI" sz="1400" b="1" baseline="30000" dirty="0"/>
              <a:t>6</a:t>
            </a:r>
            <a:r>
              <a:rPr lang="fi-FI" sz="1400" b="1" dirty="0"/>
              <a:t>, Hirvonen HE</a:t>
            </a:r>
            <a:r>
              <a:rPr lang="fi-FI" sz="1400" b="1" baseline="30000" dirty="0"/>
              <a:t>6</a:t>
            </a:r>
            <a:r>
              <a:rPr lang="fi-FI" sz="1400" b="1" dirty="0"/>
              <a:t>, Similä AK</a:t>
            </a:r>
            <a:r>
              <a:rPr lang="fi-FI" sz="1400" b="1" baseline="30000" dirty="0"/>
              <a:t>8</a:t>
            </a:r>
            <a:r>
              <a:rPr lang="fi-FI" sz="1400" b="1" dirty="0"/>
              <a:t>, Blom M</a:t>
            </a:r>
            <a:r>
              <a:rPr lang="fi-FI" sz="1400" b="1" baseline="30000" dirty="0"/>
              <a:t>1</a:t>
            </a:r>
            <a:r>
              <a:rPr lang="fi-FI" sz="1400" b="1" dirty="0"/>
              <a:t>, Nordström DC</a:t>
            </a:r>
            <a:r>
              <a:rPr lang="fi-FI" sz="1400" b="1" baseline="30000" dirty="0"/>
              <a:t>6</a:t>
            </a:r>
            <a:r>
              <a:rPr lang="fi-FI" sz="1400" dirty="0"/>
              <a:t>. </a:t>
            </a:r>
            <a:r>
              <a:rPr lang="en-US" sz="1400" dirty="0"/>
              <a:t>Effectiveness and Drug Survival of TNF Inhibitors in the Treatment of </a:t>
            </a:r>
            <a:r>
              <a:rPr lang="en-US" sz="1400" dirty="0" err="1"/>
              <a:t>Ankylosing</a:t>
            </a:r>
            <a:r>
              <a:rPr lang="en-US" sz="1400" dirty="0"/>
              <a:t> Spondylitis: A Prospective Cohort Study. </a:t>
            </a:r>
            <a:r>
              <a:rPr lang="fi-FI" sz="1400" dirty="0"/>
              <a:t>J </a:t>
            </a:r>
            <a:r>
              <a:rPr lang="fi-FI" sz="1400" dirty="0" err="1"/>
              <a:t>Rheumatol</a:t>
            </a:r>
            <a:r>
              <a:rPr lang="fi-FI" sz="1400" dirty="0"/>
              <a:t>. 2015;42(12):2339-46.</a:t>
            </a:r>
          </a:p>
        </p:txBody>
      </p:sp>
    </p:spTree>
    <p:extLst>
      <p:ext uri="{BB962C8B-B14F-4D97-AF65-F5344CB8AC3E}">
        <p14:creationId xmlns:p14="http://schemas.microsoft.com/office/powerpoint/2010/main" val="3320210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1544" y="44624"/>
            <a:ext cx="8229600" cy="792088"/>
          </a:xfrm>
        </p:spPr>
        <p:txBody>
          <a:bodyPr>
            <a:normAutofit/>
          </a:bodyPr>
          <a:lstStyle/>
          <a:p>
            <a:r>
              <a:rPr lang="fi-FI" sz="3200" dirty="0"/>
              <a:t>ROB-FIN Publications 2015-2006</a:t>
            </a:r>
          </a:p>
        </p:txBody>
      </p:sp>
      <p:sp>
        <p:nvSpPr>
          <p:cNvPr id="3" name="Content Placeholder 2"/>
          <p:cNvSpPr>
            <a:spLocks noGrp="1"/>
          </p:cNvSpPr>
          <p:nvPr>
            <p:ph sz="quarter" idx="1"/>
          </p:nvPr>
        </p:nvSpPr>
        <p:spPr>
          <a:xfrm>
            <a:off x="1641848" y="659423"/>
            <a:ext cx="8928992" cy="5073833"/>
          </a:xfrm>
        </p:spPr>
        <p:txBody>
          <a:bodyPr>
            <a:noAutofit/>
          </a:bodyPr>
          <a:lstStyle/>
          <a:p>
            <a:pPr lvl="0"/>
            <a:r>
              <a:rPr lang="fi-FI" sz="1200" dirty="0"/>
              <a:t>Aaltonen KJ</a:t>
            </a:r>
            <a:r>
              <a:rPr lang="fi-FI" sz="1200" baseline="30000" dirty="0"/>
              <a:t>1</a:t>
            </a:r>
            <a:r>
              <a:rPr lang="fi-FI" sz="1200" dirty="0"/>
              <a:t>, Joensuu JT</a:t>
            </a:r>
            <a:r>
              <a:rPr lang="fi-FI" sz="1200" baseline="30000" dirty="0"/>
              <a:t>1</a:t>
            </a:r>
            <a:r>
              <a:rPr lang="fi-FI" sz="1200" dirty="0"/>
              <a:t>, Virkki LM</a:t>
            </a:r>
            <a:r>
              <a:rPr lang="fi-FI" sz="1200" baseline="30000" dirty="0"/>
              <a:t>1</a:t>
            </a:r>
            <a:r>
              <a:rPr lang="fi-FI" sz="1200" dirty="0"/>
              <a:t>, Sokka T</a:t>
            </a:r>
            <a:r>
              <a:rPr lang="fi-FI" sz="1200" baseline="30000" dirty="0"/>
              <a:t>4</a:t>
            </a:r>
            <a:r>
              <a:rPr lang="fi-FI" sz="1200" dirty="0"/>
              <a:t>, Aronen P</a:t>
            </a:r>
            <a:r>
              <a:rPr lang="fi-FI" sz="1200" baseline="30000" dirty="0"/>
              <a:t>1</a:t>
            </a:r>
            <a:r>
              <a:rPr lang="fi-FI" sz="1200" dirty="0"/>
              <a:t>, </a:t>
            </a:r>
            <a:r>
              <a:rPr lang="fi-FI" sz="1200" dirty="0" err="1"/>
              <a:t>Relas</a:t>
            </a:r>
            <a:r>
              <a:rPr lang="fi-FI" sz="1200" dirty="0"/>
              <a:t> H</a:t>
            </a:r>
            <a:r>
              <a:rPr lang="fi-FI" sz="1200" baseline="30000" dirty="0"/>
              <a:t>6</a:t>
            </a:r>
            <a:r>
              <a:rPr lang="fi-FI" sz="1200" dirty="0"/>
              <a:t>, </a:t>
            </a:r>
            <a:r>
              <a:rPr lang="fi-FI" sz="1200" dirty="0" err="1"/>
              <a:t>Valleala</a:t>
            </a:r>
            <a:r>
              <a:rPr lang="fi-FI" sz="1200" dirty="0"/>
              <a:t> H</a:t>
            </a:r>
            <a:r>
              <a:rPr lang="fi-FI" sz="1200" baseline="30000" dirty="0"/>
              <a:t>6</a:t>
            </a:r>
            <a:r>
              <a:rPr lang="fi-FI" sz="1200" dirty="0"/>
              <a:t>, Rantalaiho V</a:t>
            </a:r>
            <a:r>
              <a:rPr lang="fi-FI" sz="1200" baseline="30000" dirty="0"/>
              <a:t>13</a:t>
            </a:r>
            <a:r>
              <a:rPr lang="fi-FI" sz="1200" dirty="0"/>
              <a:t>, Pirilä L</a:t>
            </a:r>
            <a:r>
              <a:rPr lang="fi-FI" sz="1200" baseline="30000" dirty="0"/>
              <a:t>7</a:t>
            </a:r>
            <a:r>
              <a:rPr lang="fi-FI" sz="1200" dirty="0"/>
              <a:t>, Puolakka K</a:t>
            </a:r>
            <a:r>
              <a:rPr lang="fi-FI" sz="1200" baseline="30000" dirty="0"/>
              <a:t>25</a:t>
            </a:r>
            <a:r>
              <a:rPr lang="fi-FI" sz="1200" dirty="0"/>
              <a:t>, Uusitalo T, Blom M</a:t>
            </a:r>
            <a:r>
              <a:rPr lang="fi-FI" sz="1200" baseline="30000" dirty="0"/>
              <a:t>1</a:t>
            </a:r>
            <a:r>
              <a:rPr lang="fi-FI" sz="1200" dirty="0"/>
              <a:t>, Konttinen YT, Nordström DC</a:t>
            </a:r>
            <a:r>
              <a:rPr lang="fi-FI" sz="1200" baseline="30000" dirty="0"/>
              <a:t>6</a:t>
            </a:r>
            <a:r>
              <a:rPr lang="fi-FI" sz="1200" dirty="0"/>
              <a:t>. </a:t>
            </a:r>
            <a:r>
              <a:rPr lang="en-US" sz="1200" dirty="0"/>
              <a:t>Rates of serious infections and malignancies among patients with rheumatoid arthritis receiving either tumor necrosis factor inhibitor or rituximab therapy. </a:t>
            </a:r>
            <a:r>
              <a:rPr lang="fi-FI" sz="1200" dirty="0"/>
              <a:t>J </a:t>
            </a:r>
            <a:r>
              <a:rPr lang="fi-FI" sz="1200" dirty="0" err="1"/>
              <a:t>Rheumatol</a:t>
            </a:r>
            <a:r>
              <a:rPr lang="fi-FI" sz="1200" dirty="0"/>
              <a:t>. 2015;42(3):372-378.</a:t>
            </a:r>
          </a:p>
          <a:p>
            <a:pPr lvl="0"/>
            <a:r>
              <a:rPr lang="fi-FI" sz="1200" dirty="0"/>
              <a:t>Aaltonen KJ</a:t>
            </a:r>
            <a:r>
              <a:rPr lang="fi-FI" sz="1200" baseline="30000" dirty="0"/>
              <a:t>1</a:t>
            </a:r>
            <a:r>
              <a:rPr lang="fi-FI" sz="1200" dirty="0"/>
              <a:t>, Virkki LM</a:t>
            </a:r>
            <a:r>
              <a:rPr lang="fi-FI" sz="1200" baseline="30000" dirty="0"/>
              <a:t>1</a:t>
            </a:r>
            <a:r>
              <a:rPr lang="fi-FI" sz="1200" dirty="0"/>
              <a:t>, </a:t>
            </a:r>
            <a:r>
              <a:rPr lang="fi-FI" sz="1200" dirty="0" err="1"/>
              <a:t>Jämsen</a:t>
            </a:r>
            <a:r>
              <a:rPr lang="fi-FI" sz="1200" dirty="0"/>
              <a:t> E</a:t>
            </a:r>
            <a:r>
              <a:rPr lang="fi-FI" sz="1200" baseline="30000" dirty="0"/>
              <a:t>2,3</a:t>
            </a:r>
            <a:r>
              <a:rPr lang="fi-FI" sz="1200" dirty="0"/>
              <a:t>, Sokka T</a:t>
            </a:r>
            <a:r>
              <a:rPr lang="fi-FI" sz="1200" baseline="30000" dirty="0"/>
              <a:t>4</a:t>
            </a:r>
            <a:r>
              <a:rPr lang="fi-FI" sz="1200" dirty="0"/>
              <a:t>, Konttinen YT, Peltomaa R</a:t>
            </a:r>
            <a:r>
              <a:rPr lang="fi-FI" sz="1200" baseline="30000" dirty="0"/>
              <a:t>6</a:t>
            </a:r>
            <a:r>
              <a:rPr lang="fi-FI" sz="1200" dirty="0"/>
              <a:t>, </a:t>
            </a:r>
            <a:r>
              <a:rPr lang="fi-FI" sz="1200" dirty="0" err="1"/>
              <a:t>Tuompo</a:t>
            </a:r>
            <a:r>
              <a:rPr lang="fi-FI" sz="1200" dirty="0"/>
              <a:t> R</a:t>
            </a:r>
            <a:r>
              <a:rPr lang="fi-FI" sz="1200" baseline="30000" dirty="0"/>
              <a:t>6</a:t>
            </a:r>
            <a:r>
              <a:rPr lang="fi-FI" sz="1200" dirty="0"/>
              <a:t>, Yli-Kerttula T</a:t>
            </a:r>
            <a:r>
              <a:rPr lang="fi-FI" sz="1200" baseline="30000" dirty="0"/>
              <a:t>7</a:t>
            </a:r>
            <a:r>
              <a:rPr lang="fi-FI" sz="1200" dirty="0"/>
              <a:t>, Kortelainen S</a:t>
            </a:r>
            <a:r>
              <a:rPr lang="fi-FI" sz="1200" baseline="30000" dirty="0"/>
              <a:t>8</a:t>
            </a:r>
            <a:r>
              <a:rPr lang="fi-FI" sz="1200" dirty="0"/>
              <a:t>, Ahokas-</a:t>
            </a:r>
            <a:r>
              <a:rPr lang="fi-FI" sz="1200" dirty="0" err="1"/>
              <a:t>Tuohinto</a:t>
            </a:r>
            <a:r>
              <a:rPr lang="fi-FI" sz="1200" dirty="0"/>
              <a:t> P</a:t>
            </a:r>
            <a:r>
              <a:rPr lang="fi-FI" sz="1200" baseline="30000" dirty="0"/>
              <a:t>9</a:t>
            </a:r>
            <a:r>
              <a:rPr lang="fi-FI" sz="1200" dirty="0"/>
              <a:t>, Blom M</a:t>
            </a:r>
            <a:r>
              <a:rPr lang="fi-FI" sz="1200" baseline="30000" dirty="0"/>
              <a:t>1</a:t>
            </a:r>
            <a:r>
              <a:rPr lang="fi-FI" sz="1200" dirty="0"/>
              <a:t>, Nordström DC</a:t>
            </a:r>
            <a:r>
              <a:rPr lang="fi-FI" sz="1200" baseline="30000" dirty="0"/>
              <a:t>6</a:t>
            </a:r>
            <a:r>
              <a:rPr lang="fi-FI" sz="1200" dirty="0"/>
              <a:t>. </a:t>
            </a:r>
            <a:r>
              <a:rPr lang="en-US" sz="1200" dirty="0"/>
              <a:t>Do biologic drugs affect the need for and outcome of joint replacements in patients with rheumatoid arthritis? </a:t>
            </a:r>
            <a:r>
              <a:rPr lang="fi-FI" sz="1200" dirty="0"/>
              <a:t>A </a:t>
            </a:r>
            <a:r>
              <a:rPr lang="fi-FI" sz="1200" dirty="0" err="1"/>
              <a:t>register-based</a:t>
            </a:r>
            <a:r>
              <a:rPr lang="fi-FI" sz="1200" dirty="0"/>
              <a:t> </a:t>
            </a:r>
            <a:r>
              <a:rPr lang="fi-FI" sz="1200" dirty="0" err="1"/>
              <a:t>study</a:t>
            </a:r>
            <a:r>
              <a:rPr lang="fi-FI" sz="1200" dirty="0"/>
              <a:t>. </a:t>
            </a:r>
            <a:r>
              <a:rPr lang="fi-FI" sz="1200" dirty="0" err="1"/>
              <a:t>Seminars</a:t>
            </a:r>
            <a:r>
              <a:rPr lang="fi-FI" sz="1200" dirty="0"/>
              <a:t> in </a:t>
            </a:r>
            <a:r>
              <a:rPr lang="fi-FI" sz="1200" dirty="0" err="1"/>
              <a:t>Arthritis</a:t>
            </a:r>
            <a:r>
              <a:rPr lang="fi-FI" sz="1200" dirty="0"/>
              <a:t> and </a:t>
            </a:r>
            <a:r>
              <a:rPr lang="fi-FI" sz="1200" dirty="0" err="1"/>
              <a:t>Rheumatism</a:t>
            </a:r>
            <a:r>
              <a:rPr lang="fi-FI" sz="1200" dirty="0"/>
              <a:t>. 2013;43(1):55-62.</a:t>
            </a:r>
          </a:p>
          <a:p>
            <a:r>
              <a:rPr lang="fi-FI" sz="1200" dirty="0"/>
              <a:t>Virkki LM</a:t>
            </a:r>
            <a:r>
              <a:rPr lang="fi-FI" sz="1200" baseline="30000" dirty="0"/>
              <a:t>1</a:t>
            </a:r>
            <a:r>
              <a:rPr lang="fi-FI" sz="1200" dirty="0"/>
              <a:t>, </a:t>
            </a:r>
            <a:r>
              <a:rPr lang="fi-FI" sz="1200" dirty="0" err="1"/>
              <a:t>Valleala</a:t>
            </a:r>
            <a:r>
              <a:rPr lang="fi-FI" sz="1200" dirty="0"/>
              <a:t> H</a:t>
            </a:r>
            <a:r>
              <a:rPr lang="fi-FI" sz="1200" baseline="30000" dirty="0"/>
              <a:t>6</a:t>
            </a:r>
            <a:r>
              <a:rPr lang="fi-FI" sz="1200" dirty="0"/>
              <a:t>, </a:t>
            </a:r>
            <a:r>
              <a:rPr lang="fi-FI" sz="1200" dirty="0" err="1"/>
              <a:t>Takakubo</a:t>
            </a:r>
            <a:r>
              <a:rPr lang="fi-FI" sz="1200" dirty="0"/>
              <a:t> Y</a:t>
            </a:r>
            <a:r>
              <a:rPr lang="fi-FI" sz="1200" baseline="30000" dirty="0"/>
              <a:t>2</a:t>
            </a:r>
            <a:r>
              <a:rPr lang="fi-FI" sz="1200" dirty="0"/>
              <a:t>, Vuotila J</a:t>
            </a:r>
            <a:r>
              <a:rPr lang="fi-FI" sz="1200" baseline="30000" dirty="0"/>
              <a:t>10</a:t>
            </a:r>
            <a:r>
              <a:rPr lang="fi-FI" sz="1200" dirty="0"/>
              <a:t>, </a:t>
            </a:r>
            <a:r>
              <a:rPr lang="fi-FI" sz="1200" dirty="0" err="1"/>
              <a:t>Relas</a:t>
            </a:r>
            <a:r>
              <a:rPr lang="fi-FI" sz="1200" dirty="0"/>
              <a:t> H</a:t>
            </a:r>
            <a:r>
              <a:rPr lang="fi-FI" sz="1200" baseline="30000" dirty="0"/>
              <a:t>6</a:t>
            </a:r>
            <a:r>
              <a:rPr lang="fi-FI" sz="1200" dirty="0"/>
              <a:t>, Komulainen R</a:t>
            </a:r>
            <a:r>
              <a:rPr lang="fi-FI" sz="1200" baseline="30000" dirty="0"/>
              <a:t>11</a:t>
            </a:r>
            <a:r>
              <a:rPr lang="fi-FI" sz="1200" dirty="0"/>
              <a:t>, Koivuniemi R</a:t>
            </a:r>
            <a:r>
              <a:rPr lang="fi-FI" sz="1200" baseline="30000" dirty="0"/>
              <a:t>6</a:t>
            </a:r>
            <a:r>
              <a:rPr lang="fi-FI" sz="1200" dirty="0"/>
              <a:t>, Yli-Kerttula U</a:t>
            </a:r>
            <a:r>
              <a:rPr lang="fi-FI" sz="1200" baseline="30000" dirty="0"/>
              <a:t>12,13</a:t>
            </a:r>
            <a:r>
              <a:rPr lang="fi-FI" sz="1200" dirty="0"/>
              <a:t>, Mali M</a:t>
            </a:r>
            <a:r>
              <a:rPr lang="fi-FI" sz="1200" baseline="30000" dirty="0"/>
              <a:t>8</a:t>
            </a:r>
            <a:r>
              <a:rPr lang="fi-FI" sz="1200" dirty="0"/>
              <a:t>, Sihvonen S</a:t>
            </a:r>
            <a:r>
              <a:rPr lang="fi-FI" sz="1200" baseline="30000" dirty="0"/>
              <a:t>14</a:t>
            </a:r>
            <a:r>
              <a:rPr lang="fi-FI" sz="1200" dirty="0"/>
              <a:t>, Krogerus M-L</a:t>
            </a:r>
            <a:r>
              <a:rPr lang="fi-FI" sz="1200" baseline="30000" dirty="0"/>
              <a:t>15</a:t>
            </a:r>
            <a:r>
              <a:rPr lang="fi-FI" sz="1200" dirty="0"/>
              <a:t>, Jukka E</a:t>
            </a:r>
            <a:r>
              <a:rPr lang="fi-FI" sz="1200" baseline="30000" dirty="0"/>
              <a:t>7</a:t>
            </a:r>
            <a:r>
              <a:rPr lang="fi-FI" sz="1200" dirty="0"/>
              <a:t>, Nyrhinen S</a:t>
            </a:r>
            <a:r>
              <a:rPr lang="fi-FI" sz="1200" baseline="30000" dirty="0"/>
              <a:t>6</a:t>
            </a:r>
            <a:r>
              <a:rPr lang="fi-FI" sz="1200" dirty="0"/>
              <a:t>, Konttinen YT, Nordström DC</a:t>
            </a:r>
            <a:r>
              <a:rPr lang="fi-FI" sz="1200" baseline="30000" dirty="0"/>
              <a:t>6</a:t>
            </a:r>
            <a:r>
              <a:rPr lang="fi-FI" sz="1200" dirty="0"/>
              <a:t>. </a:t>
            </a:r>
            <a:r>
              <a:rPr lang="en-US" sz="1200" dirty="0"/>
              <a:t>Outcomes of switching anti-TNF drugs in rheumatoid arthritis--a study based on observational data from the Finnish Register of Biological Treatment (ROB-FIN). </a:t>
            </a:r>
            <a:r>
              <a:rPr lang="fi-FI" sz="1200" dirty="0" err="1"/>
              <a:t>Clinical</a:t>
            </a:r>
            <a:r>
              <a:rPr lang="fi-FI" sz="1200" dirty="0"/>
              <a:t> </a:t>
            </a:r>
            <a:r>
              <a:rPr lang="fi-FI" sz="1200" dirty="0" err="1"/>
              <a:t>rheumatology</a:t>
            </a:r>
            <a:r>
              <a:rPr lang="fi-FI" sz="1200" dirty="0"/>
              <a:t>. 2011;30(11):1447–54. </a:t>
            </a:r>
          </a:p>
          <a:p>
            <a:r>
              <a:rPr lang="fi-FI" sz="1200" dirty="0"/>
              <a:t>Virkki LM</a:t>
            </a:r>
            <a:r>
              <a:rPr lang="fi-FI" sz="1200" baseline="30000" dirty="0"/>
              <a:t>1</a:t>
            </a:r>
            <a:r>
              <a:rPr lang="fi-FI" sz="1200" dirty="0"/>
              <a:t>, </a:t>
            </a:r>
            <a:r>
              <a:rPr lang="fi-FI" sz="1200" dirty="0" err="1"/>
              <a:t>Sumathikutty</a:t>
            </a:r>
            <a:r>
              <a:rPr lang="fi-FI" sz="1200" dirty="0"/>
              <a:t> BC</a:t>
            </a:r>
            <a:r>
              <a:rPr lang="fi-FI" sz="1200" baseline="30000" dirty="0"/>
              <a:t>1</a:t>
            </a:r>
            <a:r>
              <a:rPr lang="fi-FI" sz="1200" dirty="0"/>
              <a:t>, Aarnio M</a:t>
            </a:r>
            <a:r>
              <a:rPr lang="fi-FI" sz="1200" baseline="30000" dirty="0"/>
              <a:t>6</a:t>
            </a:r>
            <a:r>
              <a:rPr lang="fi-FI" sz="1200" dirty="0"/>
              <a:t>, </a:t>
            </a:r>
            <a:r>
              <a:rPr lang="fi-FI" sz="1200" dirty="0" err="1"/>
              <a:t>Valleala</a:t>
            </a:r>
            <a:r>
              <a:rPr lang="fi-FI" sz="1200" dirty="0"/>
              <a:t> H</a:t>
            </a:r>
            <a:r>
              <a:rPr lang="fi-FI" sz="1200" baseline="30000" dirty="0"/>
              <a:t>6</a:t>
            </a:r>
            <a:r>
              <a:rPr lang="fi-FI" sz="1200" dirty="0"/>
              <a:t>, Heikkilä R</a:t>
            </a:r>
            <a:r>
              <a:rPr lang="fi-FI" sz="1200" baseline="30000" dirty="0"/>
              <a:t>6</a:t>
            </a:r>
            <a:r>
              <a:rPr lang="fi-FI" sz="1200" dirty="0"/>
              <a:t>, Kauppi M</a:t>
            </a:r>
            <a:r>
              <a:rPr lang="fi-FI" sz="1200" baseline="30000" dirty="0"/>
              <a:t>16</a:t>
            </a:r>
            <a:r>
              <a:rPr lang="fi-FI" sz="1200" dirty="0"/>
              <a:t>, </a:t>
            </a:r>
            <a:r>
              <a:rPr lang="fi-FI" sz="1200" dirty="0" err="1"/>
              <a:t>Karstila</a:t>
            </a:r>
            <a:r>
              <a:rPr lang="fi-FI" sz="1200" dirty="0"/>
              <a:t> K</a:t>
            </a:r>
            <a:r>
              <a:rPr lang="fi-FI" sz="1200" baseline="30000" dirty="0"/>
              <a:t>13</a:t>
            </a:r>
            <a:r>
              <a:rPr lang="fi-FI" sz="1200" dirty="0"/>
              <a:t>, Pirilä L</a:t>
            </a:r>
            <a:r>
              <a:rPr lang="fi-FI" sz="1200" baseline="30000" dirty="0"/>
              <a:t>7</a:t>
            </a:r>
            <a:r>
              <a:rPr lang="fi-FI" sz="1200" dirty="0"/>
              <a:t>, Ekman P</a:t>
            </a:r>
            <a:r>
              <a:rPr lang="fi-FI" sz="1200" baseline="30000" dirty="0"/>
              <a:t>7</a:t>
            </a:r>
            <a:r>
              <a:rPr lang="fi-FI" sz="1200" dirty="0"/>
              <a:t>, Salomaa S</a:t>
            </a:r>
            <a:r>
              <a:rPr lang="fi-FI" sz="1200" baseline="30000" dirty="0"/>
              <a:t>15</a:t>
            </a:r>
            <a:r>
              <a:rPr lang="fi-FI" sz="1200" dirty="0"/>
              <a:t>, Romu M</a:t>
            </a:r>
            <a:r>
              <a:rPr lang="fi-FI" sz="1200" baseline="30000" dirty="0"/>
              <a:t>6</a:t>
            </a:r>
            <a:r>
              <a:rPr lang="fi-FI" sz="1200" dirty="0"/>
              <a:t>, Seppälä J</a:t>
            </a:r>
            <a:r>
              <a:rPr lang="fi-FI" sz="1200" baseline="30000" dirty="0"/>
              <a:t>17</a:t>
            </a:r>
            <a:r>
              <a:rPr lang="fi-FI" sz="1200" dirty="0"/>
              <a:t>, Niinisalo H</a:t>
            </a:r>
            <a:r>
              <a:rPr lang="fi-FI" sz="1200" baseline="30000" dirty="0"/>
              <a:t>18</a:t>
            </a:r>
            <a:r>
              <a:rPr lang="fi-FI" sz="1200" dirty="0"/>
              <a:t>, Konttinen YT, Nordström DC</a:t>
            </a:r>
            <a:r>
              <a:rPr lang="fi-FI" sz="1200" baseline="30000" dirty="0"/>
              <a:t>6</a:t>
            </a:r>
            <a:r>
              <a:rPr lang="fi-FI" sz="1200" dirty="0"/>
              <a:t>. </a:t>
            </a:r>
            <a:r>
              <a:rPr lang="fi-FI" sz="1200" dirty="0" err="1"/>
              <a:t>Biological</a:t>
            </a:r>
            <a:r>
              <a:rPr lang="fi-FI" sz="1200" dirty="0"/>
              <a:t> </a:t>
            </a:r>
            <a:r>
              <a:rPr lang="fi-FI" sz="1200" dirty="0" err="1"/>
              <a:t>therapy</a:t>
            </a:r>
            <a:r>
              <a:rPr lang="fi-FI" sz="1200" dirty="0"/>
              <a:t> for </a:t>
            </a:r>
            <a:r>
              <a:rPr lang="fi-FI" sz="1200" dirty="0" err="1"/>
              <a:t>psoriatic</a:t>
            </a:r>
            <a:r>
              <a:rPr lang="fi-FI" sz="1200" dirty="0"/>
              <a:t> </a:t>
            </a:r>
            <a:r>
              <a:rPr lang="fi-FI" sz="1200" dirty="0" err="1"/>
              <a:t>arthritis</a:t>
            </a:r>
            <a:r>
              <a:rPr lang="fi-FI" sz="1200" dirty="0"/>
              <a:t> in </a:t>
            </a:r>
            <a:r>
              <a:rPr lang="fi-FI" sz="1200" dirty="0" err="1"/>
              <a:t>clinical</a:t>
            </a:r>
            <a:r>
              <a:rPr lang="fi-FI" sz="1200" dirty="0"/>
              <a:t> </a:t>
            </a:r>
            <a:r>
              <a:rPr lang="fi-FI" sz="1200" dirty="0" err="1"/>
              <a:t>practice</a:t>
            </a:r>
            <a:r>
              <a:rPr lang="fi-FI" sz="1200" dirty="0"/>
              <a:t>: </a:t>
            </a:r>
            <a:r>
              <a:rPr lang="fi-FI" sz="1200" dirty="0" err="1"/>
              <a:t>outcomes</a:t>
            </a:r>
            <a:r>
              <a:rPr lang="fi-FI" sz="1200" dirty="0"/>
              <a:t> </a:t>
            </a:r>
            <a:r>
              <a:rPr lang="fi-FI" sz="1200" dirty="0" err="1"/>
              <a:t>up</a:t>
            </a:r>
            <a:r>
              <a:rPr lang="fi-FI" sz="1200" dirty="0"/>
              <a:t> to 2 </a:t>
            </a:r>
            <a:r>
              <a:rPr lang="fi-FI" sz="1200" dirty="0" err="1"/>
              <a:t>years</a:t>
            </a:r>
            <a:r>
              <a:rPr lang="fi-FI" sz="1200" dirty="0"/>
              <a:t>. </a:t>
            </a:r>
            <a:r>
              <a:rPr lang="fi-FI" sz="1200" dirty="0" err="1"/>
              <a:t>The</a:t>
            </a:r>
            <a:r>
              <a:rPr lang="fi-FI" sz="1200" dirty="0"/>
              <a:t> Journal of </a:t>
            </a:r>
            <a:r>
              <a:rPr lang="fi-FI" sz="1200" dirty="0" err="1"/>
              <a:t>rheumatology</a:t>
            </a:r>
            <a:r>
              <a:rPr lang="fi-FI" sz="1200" dirty="0"/>
              <a:t>. 2010;37(11):2362–8. </a:t>
            </a:r>
          </a:p>
          <a:p>
            <a:r>
              <a:rPr lang="fi-FI" sz="1200" dirty="0"/>
              <a:t>Virkki L</a:t>
            </a:r>
            <a:r>
              <a:rPr lang="fi-FI" sz="1200" baseline="30000" dirty="0"/>
              <a:t>1</a:t>
            </a:r>
            <a:r>
              <a:rPr lang="fi-FI" sz="1200" dirty="0"/>
              <a:t>, Aaltonen K</a:t>
            </a:r>
            <a:r>
              <a:rPr lang="fi-FI" sz="1200" baseline="30000" dirty="0"/>
              <a:t>1</a:t>
            </a:r>
            <a:r>
              <a:rPr lang="fi-FI" sz="1200" dirty="0"/>
              <a:t>, Nordström DC</a:t>
            </a:r>
            <a:r>
              <a:rPr lang="fi-FI" sz="1200" baseline="30000" dirty="0"/>
              <a:t>6</a:t>
            </a:r>
            <a:r>
              <a:rPr lang="fi-FI" sz="1200" dirty="0"/>
              <a:t>. Biologiset reumalääkkeet – käytännön kokemukset rekisteritulosten valossa. Duodecim. 2010;126:1487–95. </a:t>
            </a:r>
          </a:p>
          <a:p>
            <a:r>
              <a:rPr lang="fi-FI" sz="1200" dirty="0"/>
              <a:t>Virkki LM</a:t>
            </a:r>
            <a:r>
              <a:rPr lang="fi-FI" sz="1200" baseline="30000" dirty="0"/>
              <a:t>1</a:t>
            </a:r>
            <a:r>
              <a:rPr lang="fi-FI" sz="1200" dirty="0"/>
              <a:t>, Konttinen YT, Peltomaa R</a:t>
            </a:r>
            <a:r>
              <a:rPr lang="fi-FI" sz="1200" baseline="30000" dirty="0"/>
              <a:t>6</a:t>
            </a:r>
            <a:r>
              <a:rPr lang="fi-FI" sz="1200" dirty="0"/>
              <a:t>, </a:t>
            </a:r>
            <a:r>
              <a:rPr lang="fi-FI" sz="1200" dirty="0" err="1"/>
              <a:t>Suontama</a:t>
            </a:r>
            <a:r>
              <a:rPr lang="fi-FI" sz="1200" dirty="0"/>
              <a:t> K</a:t>
            </a:r>
            <a:r>
              <a:rPr lang="fi-FI" sz="1200" baseline="30000" dirty="0"/>
              <a:t>6</a:t>
            </a:r>
            <a:r>
              <a:rPr lang="fi-FI" sz="1200" dirty="0"/>
              <a:t>, Saario R</a:t>
            </a:r>
            <a:r>
              <a:rPr lang="fi-FI" sz="1200" baseline="30000" dirty="0"/>
              <a:t>8</a:t>
            </a:r>
            <a:r>
              <a:rPr lang="fi-FI" sz="1200" dirty="0"/>
              <a:t>, Immonen K</a:t>
            </a:r>
            <a:r>
              <a:rPr lang="fi-FI" sz="1200" baseline="30000" dirty="0"/>
              <a:t>19</a:t>
            </a:r>
            <a:r>
              <a:rPr lang="fi-FI" sz="1200" dirty="0"/>
              <a:t>, Jäntti J</a:t>
            </a:r>
            <a:r>
              <a:rPr lang="fi-FI" sz="1200" baseline="30000" dirty="0"/>
              <a:t>16</a:t>
            </a:r>
            <a:r>
              <a:rPr lang="fi-FI" sz="1200" dirty="0"/>
              <a:t>, Tuomiranta T</a:t>
            </a:r>
            <a:r>
              <a:rPr lang="fi-FI" sz="1200" baseline="30000" dirty="0"/>
              <a:t>20</a:t>
            </a:r>
            <a:r>
              <a:rPr lang="fi-FI" sz="1200" dirty="0"/>
              <a:t>, Nykänen P</a:t>
            </a:r>
            <a:r>
              <a:rPr lang="fi-FI" sz="1200" baseline="30000" dirty="0"/>
              <a:t>21</a:t>
            </a:r>
            <a:r>
              <a:rPr lang="fi-FI" sz="1200" dirty="0"/>
              <a:t>, </a:t>
            </a:r>
            <a:r>
              <a:rPr lang="fi-FI" sz="1200" dirty="0" err="1"/>
              <a:t>Hämeenkorpi</a:t>
            </a:r>
            <a:r>
              <a:rPr lang="fi-FI" sz="1200" dirty="0"/>
              <a:t> R</a:t>
            </a:r>
            <a:r>
              <a:rPr lang="fi-FI" sz="1200" baseline="30000" dirty="0"/>
              <a:t>22</a:t>
            </a:r>
            <a:r>
              <a:rPr lang="fi-FI" sz="1200" dirty="0"/>
              <a:t>, Heikkilä S</a:t>
            </a:r>
            <a:r>
              <a:rPr lang="fi-FI" sz="1200" baseline="30000" dirty="0"/>
              <a:t>15</a:t>
            </a:r>
            <a:r>
              <a:rPr lang="fi-FI" sz="1200" dirty="0"/>
              <a:t>, Isomäki P</a:t>
            </a:r>
            <a:r>
              <a:rPr lang="fi-FI" sz="1200" baseline="30000" dirty="0"/>
              <a:t>13</a:t>
            </a:r>
            <a:r>
              <a:rPr lang="fi-FI" sz="1200" dirty="0"/>
              <a:t>, Nordström D</a:t>
            </a:r>
            <a:r>
              <a:rPr lang="fi-FI" sz="1200" baseline="30000" dirty="0"/>
              <a:t>6</a:t>
            </a:r>
            <a:r>
              <a:rPr lang="fi-FI" sz="1200" dirty="0"/>
              <a:t>. </a:t>
            </a:r>
            <a:r>
              <a:rPr lang="fi-FI" sz="1200" dirty="0" err="1"/>
              <a:t>Cost-effectiveness</a:t>
            </a:r>
            <a:r>
              <a:rPr lang="fi-FI" sz="1200" dirty="0"/>
              <a:t> of </a:t>
            </a:r>
            <a:r>
              <a:rPr lang="fi-FI" sz="1200" dirty="0" err="1"/>
              <a:t>infliximab</a:t>
            </a:r>
            <a:r>
              <a:rPr lang="fi-FI" sz="1200" dirty="0"/>
              <a:t> in </a:t>
            </a:r>
            <a:r>
              <a:rPr lang="fi-FI" sz="1200" dirty="0" err="1"/>
              <a:t>the</a:t>
            </a:r>
            <a:r>
              <a:rPr lang="fi-FI" sz="1200" dirty="0"/>
              <a:t> </a:t>
            </a:r>
            <a:r>
              <a:rPr lang="fi-FI" sz="1200" dirty="0" err="1"/>
              <a:t>treatment</a:t>
            </a:r>
            <a:r>
              <a:rPr lang="fi-FI" sz="1200" dirty="0"/>
              <a:t> of </a:t>
            </a:r>
            <a:r>
              <a:rPr lang="fi-FI" sz="1200" dirty="0" err="1"/>
              <a:t>rheumatoid</a:t>
            </a:r>
            <a:r>
              <a:rPr lang="fi-FI" sz="1200" dirty="0"/>
              <a:t> </a:t>
            </a:r>
            <a:r>
              <a:rPr lang="fi-FI" sz="1200" dirty="0" err="1"/>
              <a:t>arthritis</a:t>
            </a:r>
            <a:r>
              <a:rPr lang="fi-FI" sz="1200" dirty="0"/>
              <a:t> in </a:t>
            </a:r>
            <a:r>
              <a:rPr lang="fi-FI" sz="1200" dirty="0" err="1"/>
              <a:t>clinical</a:t>
            </a:r>
            <a:r>
              <a:rPr lang="fi-FI" sz="1200" dirty="0"/>
              <a:t> </a:t>
            </a:r>
            <a:r>
              <a:rPr lang="fi-FI" sz="1200" dirty="0" err="1"/>
              <a:t>practice</a:t>
            </a:r>
            <a:r>
              <a:rPr lang="fi-FI" sz="1200" dirty="0"/>
              <a:t>. </a:t>
            </a:r>
            <a:r>
              <a:rPr lang="fi-FI" sz="1200" dirty="0" err="1"/>
              <a:t>Clinical</a:t>
            </a:r>
            <a:r>
              <a:rPr lang="fi-FI" sz="1200" dirty="0"/>
              <a:t> and </a:t>
            </a:r>
            <a:r>
              <a:rPr lang="fi-FI" sz="1200" dirty="0" err="1"/>
              <a:t>experimental</a:t>
            </a:r>
            <a:r>
              <a:rPr lang="fi-FI" sz="1200" dirty="0"/>
              <a:t> </a:t>
            </a:r>
            <a:r>
              <a:rPr lang="fi-FI" sz="1200" dirty="0" err="1"/>
              <a:t>rheumatology</a:t>
            </a:r>
            <a:r>
              <a:rPr lang="fi-FI" sz="1200" dirty="0"/>
              <a:t>. 2008;26(6):1059–66. </a:t>
            </a:r>
          </a:p>
          <a:p>
            <a:r>
              <a:rPr lang="fi-FI" sz="1200" dirty="0"/>
              <a:t>Konttinen L</a:t>
            </a:r>
            <a:r>
              <a:rPr lang="fi-FI" sz="1200" baseline="30000" dirty="0"/>
              <a:t>1</a:t>
            </a:r>
            <a:r>
              <a:rPr lang="fi-FI" sz="1200" dirty="0"/>
              <a:t>, </a:t>
            </a:r>
            <a:r>
              <a:rPr lang="fi-FI" sz="1200" dirty="0" err="1"/>
              <a:t>Tuompo</a:t>
            </a:r>
            <a:r>
              <a:rPr lang="fi-FI" sz="1200" dirty="0"/>
              <a:t> R</a:t>
            </a:r>
            <a:r>
              <a:rPr lang="fi-FI" sz="1200" baseline="30000" dirty="0"/>
              <a:t>6</a:t>
            </a:r>
            <a:r>
              <a:rPr lang="fi-FI" sz="1200" dirty="0"/>
              <a:t>, Uusitalo T</a:t>
            </a:r>
            <a:r>
              <a:rPr lang="fi-FI" sz="1200" baseline="30000" dirty="0"/>
              <a:t>6</a:t>
            </a:r>
            <a:r>
              <a:rPr lang="fi-FI" sz="1200" dirty="0"/>
              <a:t>, </a:t>
            </a:r>
            <a:r>
              <a:rPr lang="fi-FI" sz="1200" dirty="0" err="1"/>
              <a:t>Luosujärvi</a:t>
            </a:r>
            <a:r>
              <a:rPr lang="fi-FI" sz="1200" dirty="0"/>
              <a:t> R</a:t>
            </a:r>
            <a:r>
              <a:rPr lang="fi-FI" sz="1200" baseline="30000" dirty="0"/>
              <a:t>18</a:t>
            </a:r>
            <a:r>
              <a:rPr lang="fi-FI" sz="1200" dirty="0"/>
              <a:t>, Laiho K</a:t>
            </a:r>
            <a:r>
              <a:rPr lang="fi-FI" sz="1200" baseline="30000" dirty="0"/>
              <a:t>16</a:t>
            </a:r>
            <a:r>
              <a:rPr lang="fi-FI" sz="1200" dirty="0"/>
              <a:t>, Lähteenmäki J</a:t>
            </a:r>
            <a:r>
              <a:rPr lang="fi-FI" sz="1200" baseline="30000" dirty="0"/>
              <a:t>19</a:t>
            </a:r>
            <a:r>
              <a:rPr lang="fi-FI" sz="1200" dirty="0"/>
              <a:t>, Puurtinen-</a:t>
            </a:r>
            <a:r>
              <a:rPr lang="fi-FI" sz="1200" dirty="0" err="1"/>
              <a:t>Vilkki</a:t>
            </a:r>
            <a:r>
              <a:rPr lang="fi-FI" sz="1200" dirty="0"/>
              <a:t> M</a:t>
            </a:r>
            <a:r>
              <a:rPr lang="fi-FI" sz="1200" baseline="30000" dirty="0"/>
              <a:t>8</a:t>
            </a:r>
            <a:r>
              <a:rPr lang="fi-FI" sz="1200" dirty="0"/>
              <a:t>, </a:t>
            </a:r>
            <a:r>
              <a:rPr lang="fi-FI" sz="1200" dirty="0" err="1"/>
              <a:t>Lanteri</a:t>
            </a:r>
            <a:r>
              <a:rPr lang="fi-FI" sz="1200" dirty="0"/>
              <a:t> R</a:t>
            </a:r>
            <a:r>
              <a:rPr lang="fi-FI" sz="1200" baseline="30000" dirty="0"/>
              <a:t>12</a:t>
            </a:r>
            <a:r>
              <a:rPr lang="fi-FI" sz="1200" dirty="0"/>
              <a:t>, Kortelainen S</a:t>
            </a:r>
            <a:r>
              <a:rPr lang="fi-FI" sz="1200" baseline="30000" dirty="0"/>
              <a:t>18</a:t>
            </a:r>
            <a:r>
              <a:rPr lang="fi-FI" sz="1200" dirty="0"/>
              <a:t>, Karilainen H</a:t>
            </a:r>
            <a:r>
              <a:rPr lang="fi-FI" sz="1200" baseline="30000" dirty="0"/>
              <a:t>7</a:t>
            </a:r>
            <a:r>
              <a:rPr lang="fi-FI" sz="1200" dirty="0"/>
              <a:t>, Varjolahti-Lehtinen T</a:t>
            </a:r>
            <a:r>
              <a:rPr lang="fi-FI" sz="1200" baseline="30000" dirty="0"/>
              <a:t>13</a:t>
            </a:r>
            <a:r>
              <a:rPr lang="fi-FI" sz="1200" dirty="0"/>
              <a:t>, Nordström D</a:t>
            </a:r>
            <a:r>
              <a:rPr lang="fi-FI" sz="1200" baseline="30000" dirty="0"/>
              <a:t>6</a:t>
            </a:r>
            <a:r>
              <a:rPr lang="fi-FI" sz="1200" dirty="0"/>
              <a:t>. Anti-TNF </a:t>
            </a:r>
            <a:r>
              <a:rPr lang="fi-FI" sz="1200" dirty="0" err="1"/>
              <a:t>therapy</a:t>
            </a:r>
            <a:r>
              <a:rPr lang="fi-FI" sz="1200" dirty="0"/>
              <a:t> in </a:t>
            </a:r>
            <a:r>
              <a:rPr lang="fi-FI" sz="1200" dirty="0" err="1"/>
              <a:t>the</a:t>
            </a:r>
            <a:r>
              <a:rPr lang="fi-FI" sz="1200" dirty="0"/>
              <a:t> </a:t>
            </a:r>
            <a:r>
              <a:rPr lang="fi-FI" sz="1200" dirty="0" err="1"/>
              <a:t>treatment</a:t>
            </a:r>
            <a:r>
              <a:rPr lang="fi-FI" sz="1200" dirty="0"/>
              <a:t> of </a:t>
            </a:r>
            <a:r>
              <a:rPr lang="fi-FI" sz="1200" dirty="0" err="1"/>
              <a:t>ankylosing</a:t>
            </a:r>
            <a:r>
              <a:rPr lang="fi-FI" sz="1200" dirty="0"/>
              <a:t> </a:t>
            </a:r>
            <a:r>
              <a:rPr lang="fi-FI" sz="1200" dirty="0" err="1"/>
              <a:t>spondylitis</a:t>
            </a:r>
            <a:r>
              <a:rPr lang="fi-FI" sz="1200" dirty="0"/>
              <a:t>: </a:t>
            </a:r>
            <a:r>
              <a:rPr lang="fi-FI" sz="1200" dirty="0" err="1"/>
              <a:t>the</a:t>
            </a:r>
            <a:r>
              <a:rPr lang="fi-FI" sz="1200" dirty="0"/>
              <a:t> </a:t>
            </a:r>
            <a:r>
              <a:rPr lang="fi-FI" sz="1200" dirty="0" err="1"/>
              <a:t>Finnish</a:t>
            </a:r>
            <a:r>
              <a:rPr lang="fi-FI" sz="1200" dirty="0"/>
              <a:t> </a:t>
            </a:r>
            <a:r>
              <a:rPr lang="fi-FI" sz="1200" dirty="0" err="1"/>
              <a:t>experience</a:t>
            </a:r>
            <a:r>
              <a:rPr lang="fi-FI" sz="1200" dirty="0"/>
              <a:t>. </a:t>
            </a:r>
            <a:r>
              <a:rPr lang="fi-FI" sz="1200" dirty="0" err="1"/>
              <a:t>Clinical</a:t>
            </a:r>
            <a:r>
              <a:rPr lang="fi-FI" sz="1200" dirty="0"/>
              <a:t> </a:t>
            </a:r>
            <a:r>
              <a:rPr lang="fi-FI" sz="1200" dirty="0" err="1"/>
              <a:t>rheumatology</a:t>
            </a:r>
            <a:r>
              <a:rPr lang="fi-FI" sz="1200" dirty="0"/>
              <a:t>. 2007;26(10):1693–700. </a:t>
            </a:r>
          </a:p>
          <a:p>
            <a:r>
              <a:rPr lang="fi-FI" sz="1200" dirty="0"/>
              <a:t>Konttinen L</a:t>
            </a:r>
            <a:r>
              <a:rPr lang="fi-FI" sz="1200" baseline="30000" dirty="0"/>
              <a:t>1</a:t>
            </a:r>
            <a:r>
              <a:rPr lang="fi-FI" sz="1200" dirty="0"/>
              <a:t>, Kankaanpää E</a:t>
            </a:r>
            <a:r>
              <a:rPr lang="fi-FI" sz="1200" baseline="30000" dirty="0"/>
              <a:t>6</a:t>
            </a:r>
            <a:r>
              <a:rPr lang="fi-FI" sz="1200" dirty="0"/>
              <a:t>, </a:t>
            </a:r>
            <a:r>
              <a:rPr lang="fi-FI" sz="1200" dirty="0" err="1"/>
              <a:t>Luosujärvi</a:t>
            </a:r>
            <a:r>
              <a:rPr lang="fi-FI" sz="1200" dirty="0"/>
              <a:t> R</a:t>
            </a:r>
            <a:r>
              <a:rPr lang="fi-FI" sz="1200" baseline="30000" dirty="0"/>
              <a:t>18</a:t>
            </a:r>
            <a:r>
              <a:rPr lang="fi-FI" sz="1200" dirty="0"/>
              <a:t>, Blåfield H</a:t>
            </a:r>
            <a:r>
              <a:rPr lang="fi-FI" sz="1200" baseline="30000" dirty="0"/>
              <a:t>12</a:t>
            </a:r>
            <a:r>
              <a:rPr lang="fi-FI" sz="1200" dirty="0"/>
              <a:t>, Vuori K</a:t>
            </a:r>
            <a:r>
              <a:rPr lang="fi-FI" sz="1200" baseline="30000" dirty="0"/>
              <a:t>8</a:t>
            </a:r>
            <a:r>
              <a:rPr lang="fi-FI" sz="1200" dirty="0"/>
              <a:t>, Hakala M</a:t>
            </a:r>
            <a:r>
              <a:rPr lang="fi-FI" sz="1200" baseline="30000" dirty="0"/>
              <a:t>16</a:t>
            </a:r>
            <a:r>
              <a:rPr lang="fi-FI" sz="1200" dirty="0"/>
              <a:t>, Rantalaiho V</a:t>
            </a:r>
            <a:r>
              <a:rPr lang="fi-FI" sz="1200" baseline="30000" dirty="0"/>
              <a:t>13</a:t>
            </a:r>
            <a:r>
              <a:rPr lang="fi-FI" sz="1200" dirty="0"/>
              <a:t>, Savolainen E</a:t>
            </a:r>
            <a:r>
              <a:rPr lang="fi-FI" sz="1200" baseline="30000" dirty="0"/>
              <a:t>23</a:t>
            </a:r>
            <a:r>
              <a:rPr lang="fi-FI" sz="1200" dirty="0"/>
              <a:t>, Uutela T</a:t>
            </a:r>
            <a:r>
              <a:rPr lang="fi-FI" sz="1200" baseline="30000" dirty="0"/>
              <a:t>15</a:t>
            </a:r>
            <a:r>
              <a:rPr lang="fi-FI" sz="1200" dirty="0"/>
              <a:t>, Nordström D</a:t>
            </a:r>
            <a:r>
              <a:rPr lang="fi-FI" sz="1200" baseline="30000" dirty="0"/>
              <a:t>6</a:t>
            </a:r>
            <a:r>
              <a:rPr lang="fi-FI" sz="1200" dirty="0"/>
              <a:t>. </a:t>
            </a:r>
            <a:r>
              <a:rPr lang="fi-FI" sz="1200" dirty="0" err="1"/>
              <a:t>Effectiveness</a:t>
            </a:r>
            <a:r>
              <a:rPr lang="fi-FI" sz="1200" dirty="0"/>
              <a:t> of </a:t>
            </a:r>
            <a:r>
              <a:rPr lang="fi-FI" sz="1200" dirty="0" err="1"/>
              <a:t>anakinra</a:t>
            </a:r>
            <a:r>
              <a:rPr lang="fi-FI" sz="1200" dirty="0"/>
              <a:t> in </a:t>
            </a:r>
            <a:r>
              <a:rPr lang="fi-FI" sz="1200" dirty="0" err="1"/>
              <a:t>rheumatic</a:t>
            </a:r>
            <a:r>
              <a:rPr lang="fi-FI" sz="1200" dirty="0"/>
              <a:t> </a:t>
            </a:r>
            <a:r>
              <a:rPr lang="fi-FI" sz="1200" dirty="0" err="1"/>
              <a:t>disease</a:t>
            </a:r>
            <a:r>
              <a:rPr lang="fi-FI" sz="1200" dirty="0"/>
              <a:t> in </a:t>
            </a:r>
            <a:r>
              <a:rPr lang="fi-FI" sz="1200" dirty="0" err="1"/>
              <a:t>patients</a:t>
            </a:r>
            <a:r>
              <a:rPr lang="fi-FI" sz="1200" dirty="0"/>
              <a:t> </a:t>
            </a:r>
            <a:r>
              <a:rPr lang="fi-FI" sz="1200" dirty="0" err="1"/>
              <a:t>naive</a:t>
            </a:r>
            <a:r>
              <a:rPr lang="fi-FI" sz="1200" dirty="0"/>
              <a:t> to </a:t>
            </a:r>
            <a:r>
              <a:rPr lang="fi-FI" sz="1200" dirty="0" err="1"/>
              <a:t>biological</a:t>
            </a:r>
            <a:r>
              <a:rPr lang="fi-FI" sz="1200" dirty="0"/>
              <a:t> </a:t>
            </a:r>
            <a:r>
              <a:rPr lang="fi-FI" sz="1200" dirty="0" err="1"/>
              <a:t>drugs</a:t>
            </a:r>
            <a:r>
              <a:rPr lang="fi-FI" sz="1200" dirty="0"/>
              <a:t> </a:t>
            </a:r>
            <a:r>
              <a:rPr lang="fi-FI" sz="1200" dirty="0" err="1"/>
              <a:t>or</a:t>
            </a:r>
            <a:r>
              <a:rPr lang="fi-FI" sz="1200" dirty="0"/>
              <a:t> </a:t>
            </a:r>
            <a:r>
              <a:rPr lang="fi-FI" sz="1200" dirty="0" err="1"/>
              <a:t>previously</a:t>
            </a:r>
            <a:r>
              <a:rPr lang="fi-FI" sz="1200" dirty="0"/>
              <a:t> on TNF </a:t>
            </a:r>
            <a:r>
              <a:rPr lang="fi-FI" sz="1200" dirty="0" err="1"/>
              <a:t>blocking</a:t>
            </a:r>
            <a:r>
              <a:rPr lang="fi-FI" sz="1200" dirty="0"/>
              <a:t> </a:t>
            </a:r>
            <a:r>
              <a:rPr lang="fi-FI" sz="1200" dirty="0" err="1"/>
              <a:t>drugs</a:t>
            </a:r>
            <a:r>
              <a:rPr lang="fi-FI" sz="1200" dirty="0"/>
              <a:t>: an </a:t>
            </a:r>
            <a:r>
              <a:rPr lang="fi-FI" sz="1200" dirty="0" err="1"/>
              <a:t>observational</a:t>
            </a:r>
            <a:r>
              <a:rPr lang="fi-FI" sz="1200" dirty="0"/>
              <a:t> </a:t>
            </a:r>
            <a:r>
              <a:rPr lang="fi-FI" sz="1200" dirty="0" err="1"/>
              <a:t>study</a:t>
            </a:r>
            <a:r>
              <a:rPr lang="fi-FI" sz="1200" dirty="0"/>
              <a:t>. </a:t>
            </a:r>
            <a:r>
              <a:rPr lang="fi-FI" sz="1200" dirty="0" err="1"/>
              <a:t>Clinical</a:t>
            </a:r>
            <a:r>
              <a:rPr lang="fi-FI" sz="1200" dirty="0"/>
              <a:t> </a:t>
            </a:r>
            <a:r>
              <a:rPr lang="fi-FI" sz="1200" dirty="0" err="1"/>
              <a:t>rheumatology</a:t>
            </a:r>
            <a:r>
              <a:rPr lang="fi-FI" sz="1200" dirty="0"/>
              <a:t>. 2006;25(6):882–4. </a:t>
            </a:r>
          </a:p>
          <a:p>
            <a:r>
              <a:rPr lang="fi-FI" sz="1200" dirty="0"/>
              <a:t>Konttinen L</a:t>
            </a:r>
            <a:r>
              <a:rPr lang="fi-FI" sz="1200" baseline="30000" dirty="0"/>
              <a:t>1</a:t>
            </a:r>
            <a:r>
              <a:rPr lang="fi-FI" sz="1200" dirty="0"/>
              <a:t>, Honkanen V</a:t>
            </a:r>
            <a:r>
              <a:rPr lang="fi-FI" sz="1200" baseline="30000" dirty="0"/>
              <a:t>6</a:t>
            </a:r>
            <a:r>
              <a:rPr lang="fi-FI" sz="1200" dirty="0"/>
              <a:t>, Uotila T</a:t>
            </a:r>
            <a:r>
              <a:rPr lang="fi-FI" sz="1200" baseline="30000" dirty="0"/>
              <a:t>13</a:t>
            </a:r>
            <a:r>
              <a:rPr lang="fi-FI" sz="1200" dirty="0"/>
              <a:t>, Pöllänen J</a:t>
            </a:r>
            <a:r>
              <a:rPr lang="fi-FI" sz="1200" baseline="30000" dirty="0"/>
              <a:t>6</a:t>
            </a:r>
            <a:r>
              <a:rPr lang="fi-FI" sz="1200" dirty="0"/>
              <a:t>, </a:t>
            </a:r>
            <a:r>
              <a:rPr lang="fi-FI" sz="1200" dirty="0" err="1"/>
              <a:t>Waahtera</a:t>
            </a:r>
            <a:r>
              <a:rPr lang="fi-FI" sz="1200" dirty="0"/>
              <a:t> M</a:t>
            </a:r>
            <a:r>
              <a:rPr lang="fi-FI" sz="1200" baseline="30000" dirty="0"/>
              <a:t>24</a:t>
            </a:r>
            <a:r>
              <a:rPr lang="fi-FI" sz="1200" dirty="0"/>
              <a:t>, Romu M</a:t>
            </a:r>
            <a:r>
              <a:rPr lang="fi-FI" sz="1200" baseline="30000" dirty="0"/>
              <a:t>6</a:t>
            </a:r>
            <a:r>
              <a:rPr lang="fi-FI" sz="1200" dirty="0"/>
              <a:t>, Puolakka K</a:t>
            </a:r>
            <a:r>
              <a:rPr lang="fi-FI" sz="1200" baseline="30000" dirty="0"/>
              <a:t>25</a:t>
            </a:r>
            <a:r>
              <a:rPr lang="fi-FI" sz="1200" dirty="0"/>
              <a:t>, </a:t>
            </a:r>
            <a:r>
              <a:rPr lang="fi-FI" sz="1200" dirty="0" err="1"/>
              <a:t>Vasala</a:t>
            </a:r>
            <a:r>
              <a:rPr lang="fi-FI" sz="1200" dirty="0"/>
              <a:t> M</a:t>
            </a:r>
            <a:r>
              <a:rPr lang="fi-FI" sz="1200" baseline="30000" dirty="0"/>
              <a:t>26</a:t>
            </a:r>
            <a:r>
              <a:rPr lang="fi-FI" sz="1200" dirty="0"/>
              <a:t>, Karjalainen A</a:t>
            </a:r>
            <a:r>
              <a:rPr lang="fi-FI" sz="1200" baseline="30000" dirty="0"/>
              <a:t>27</a:t>
            </a:r>
            <a:r>
              <a:rPr lang="fi-FI" sz="1200" dirty="0"/>
              <a:t>, Luukkainen R</a:t>
            </a:r>
            <a:r>
              <a:rPr lang="fi-FI" sz="1200" baseline="30000" dirty="0"/>
              <a:t>7</a:t>
            </a:r>
            <a:r>
              <a:rPr lang="fi-FI" sz="1200" dirty="0"/>
              <a:t>, Nordström DC</a:t>
            </a:r>
            <a:r>
              <a:rPr lang="fi-FI" sz="1200" baseline="30000" dirty="0"/>
              <a:t>6</a:t>
            </a:r>
            <a:r>
              <a:rPr lang="fi-FI" sz="1200" dirty="0"/>
              <a:t>. </a:t>
            </a:r>
            <a:r>
              <a:rPr lang="fi-FI" sz="1200" dirty="0" err="1"/>
              <a:t>Biological</a:t>
            </a:r>
            <a:r>
              <a:rPr lang="fi-FI" sz="1200" dirty="0"/>
              <a:t> </a:t>
            </a:r>
            <a:r>
              <a:rPr lang="fi-FI" sz="1200" dirty="0" err="1"/>
              <a:t>treatment</a:t>
            </a:r>
            <a:r>
              <a:rPr lang="fi-FI" sz="1200" dirty="0"/>
              <a:t> in </a:t>
            </a:r>
            <a:r>
              <a:rPr lang="fi-FI" sz="1200" dirty="0" err="1"/>
              <a:t>rheumatic</a:t>
            </a:r>
            <a:r>
              <a:rPr lang="fi-FI" sz="1200" dirty="0"/>
              <a:t> </a:t>
            </a:r>
            <a:r>
              <a:rPr lang="fi-FI" sz="1200" dirty="0" err="1"/>
              <a:t>diseases</a:t>
            </a:r>
            <a:r>
              <a:rPr lang="fi-FI" sz="1200" dirty="0"/>
              <a:t>: </a:t>
            </a:r>
            <a:r>
              <a:rPr lang="fi-FI" sz="1200" dirty="0" err="1"/>
              <a:t>results</a:t>
            </a:r>
            <a:r>
              <a:rPr lang="fi-FI" sz="1200" dirty="0"/>
              <a:t> </a:t>
            </a:r>
            <a:r>
              <a:rPr lang="fi-FI" sz="1200" dirty="0" err="1"/>
              <a:t>from</a:t>
            </a:r>
            <a:r>
              <a:rPr lang="fi-FI" sz="1200" dirty="0"/>
              <a:t> a </a:t>
            </a:r>
            <a:r>
              <a:rPr lang="fi-FI" sz="1200" dirty="0" err="1"/>
              <a:t>longitudinal</a:t>
            </a:r>
            <a:r>
              <a:rPr lang="fi-FI" sz="1200" dirty="0"/>
              <a:t> </a:t>
            </a:r>
            <a:r>
              <a:rPr lang="fi-FI" sz="1200" dirty="0" err="1"/>
              <a:t>surveillance</a:t>
            </a:r>
            <a:r>
              <a:rPr lang="fi-FI" sz="1200" dirty="0"/>
              <a:t>: </a:t>
            </a:r>
            <a:r>
              <a:rPr lang="fi-FI" sz="1200" dirty="0" err="1"/>
              <a:t>adverse</a:t>
            </a:r>
            <a:r>
              <a:rPr lang="fi-FI" sz="1200" dirty="0"/>
              <a:t> </a:t>
            </a:r>
            <a:r>
              <a:rPr lang="fi-FI" sz="1200" dirty="0" err="1"/>
              <a:t>events</a:t>
            </a:r>
            <a:r>
              <a:rPr lang="fi-FI" sz="1200" dirty="0"/>
              <a:t>. </a:t>
            </a:r>
            <a:r>
              <a:rPr lang="fi-FI" sz="1200" dirty="0" err="1"/>
              <a:t>Rheumatology</a:t>
            </a:r>
            <a:r>
              <a:rPr lang="fi-FI" sz="1200" dirty="0"/>
              <a:t> </a:t>
            </a:r>
            <a:r>
              <a:rPr lang="fi-FI" sz="1200" dirty="0" err="1"/>
              <a:t>international</a:t>
            </a:r>
            <a:r>
              <a:rPr lang="fi-FI" sz="1200" dirty="0"/>
              <a:t>. 2006;26(10):916–22. </a:t>
            </a:r>
          </a:p>
          <a:p>
            <a:r>
              <a:rPr lang="fi-FI" sz="1200" dirty="0"/>
              <a:t>Nordström DC</a:t>
            </a:r>
            <a:r>
              <a:rPr lang="fi-FI" sz="1200" baseline="30000" dirty="0"/>
              <a:t>6</a:t>
            </a:r>
            <a:r>
              <a:rPr lang="fi-FI" sz="1200" dirty="0"/>
              <a:t>, Konttinen L</a:t>
            </a:r>
            <a:r>
              <a:rPr lang="fi-FI" sz="1200" baseline="30000" dirty="0"/>
              <a:t>2,3</a:t>
            </a:r>
            <a:r>
              <a:rPr lang="fi-FI" sz="1200" dirty="0"/>
              <a:t>, Korpela M</a:t>
            </a:r>
            <a:r>
              <a:rPr lang="fi-FI" sz="1200" baseline="30000" dirty="0"/>
              <a:t>13</a:t>
            </a:r>
            <a:r>
              <a:rPr lang="fi-FI" sz="1200" dirty="0"/>
              <a:t>, </a:t>
            </a:r>
            <a:r>
              <a:rPr lang="fi-FI" sz="1200" dirty="0" err="1"/>
              <a:t>Tiippana</a:t>
            </a:r>
            <a:r>
              <a:rPr lang="fi-FI" sz="1200" dirty="0"/>
              <a:t>-Kinnunen T</a:t>
            </a:r>
            <a:r>
              <a:rPr lang="fi-FI" sz="1200" baseline="30000" dirty="0"/>
              <a:t>6</a:t>
            </a:r>
            <a:r>
              <a:rPr lang="fi-FI" sz="1200" dirty="0"/>
              <a:t>, Eklund K</a:t>
            </a:r>
            <a:r>
              <a:rPr lang="fi-FI" sz="1200" baseline="30000" dirty="0"/>
              <a:t>6</a:t>
            </a:r>
            <a:r>
              <a:rPr lang="fi-FI" sz="1200" dirty="0"/>
              <a:t>, Forsberg S</a:t>
            </a:r>
            <a:r>
              <a:rPr lang="fi-FI" sz="1200" baseline="30000" dirty="0"/>
              <a:t>19</a:t>
            </a:r>
            <a:r>
              <a:rPr lang="fi-FI" sz="1200" dirty="0"/>
              <a:t>, </a:t>
            </a:r>
            <a:r>
              <a:rPr lang="fi-FI" sz="1200" dirty="0" err="1"/>
              <a:t>Ilva</a:t>
            </a:r>
            <a:r>
              <a:rPr lang="fi-FI" sz="1200" dirty="0"/>
              <a:t> K</a:t>
            </a:r>
            <a:r>
              <a:rPr lang="fi-FI" sz="1200" baseline="30000" dirty="0"/>
              <a:t>17</a:t>
            </a:r>
            <a:r>
              <a:rPr lang="fi-FI" sz="1200" dirty="0"/>
              <a:t>, Kaipiainen-Seppänen O</a:t>
            </a:r>
            <a:r>
              <a:rPr lang="fi-FI" sz="1200" baseline="30000" dirty="0"/>
              <a:t>18</a:t>
            </a:r>
            <a:r>
              <a:rPr lang="fi-FI" sz="1200" dirty="0"/>
              <a:t>, Malmi T</a:t>
            </a:r>
            <a:r>
              <a:rPr lang="fi-FI" sz="1200" baseline="30000" dirty="0"/>
              <a:t>12</a:t>
            </a:r>
            <a:r>
              <a:rPr lang="fi-FI" sz="1200" dirty="0"/>
              <a:t>, </a:t>
            </a:r>
            <a:r>
              <a:rPr lang="fi-FI" sz="1200" dirty="0" err="1"/>
              <a:t>Ylä</a:t>
            </a:r>
            <a:r>
              <a:rPr lang="fi-FI" sz="1200" dirty="0"/>
              <a:t>-Kerttula T</a:t>
            </a:r>
            <a:r>
              <a:rPr lang="fi-FI" sz="1200" baseline="30000" dirty="0"/>
              <a:t>8</a:t>
            </a:r>
            <a:r>
              <a:rPr lang="fi-FI" sz="1200" dirty="0"/>
              <a:t>, Honkanen V</a:t>
            </a:r>
            <a:r>
              <a:rPr lang="fi-FI" sz="1200" baseline="30000" dirty="0"/>
              <a:t>16</a:t>
            </a:r>
            <a:r>
              <a:rPr lang="fi-FI" sz="1200" dirty="0"/>
              <a:t>. Classic </a:t>
            </a:r>
            <a:r>
              <a:rPr lang="fi-FI" sz="1200" dirty="0" err="1"/>
              <a:t>disease</a:t>
            </a:r>
            <a:r>
              <a:rPr lang="fi-FI" sz="1200" dirty="0"/>
              <a:t> </a:t>
            </a:r>
            <a:r>
              <a:rPr lang="fi-FI" sz="1200" dirty="0" err="1"/>
              <a:t>modifying</a:t>
            </a:r>
            <a:r>
              <a:rPr lang="fi-FI" sz="1200" dirty="0"/>
              <a:t> anti-</a:t>
            </a:r>
            <a:r>
              <a:rPr lang="fi-FI" sz="1200" dirty="0" err="1"/>
              <a:t>rheumatic</a:t>
            </a:r>
            <a:r>
              <a:rPr lang="fi-FI" sz="1200" dirty="0"/>
              <a:t> </a:t>
            </a:r>
            <a:r>
              <a:rPr lang="fi-FI" sz="1200" dirty="0" err="1"/>
              <a:t>drugs</a:t>
            </a:r>
            <a:r>
              <a:rPr lang="fi-FI" sz="1200" dirty="0"/>
              <a:t> (</a:t>
            </a:r>
            <a:r>
              <a:rPr lang="fi-FI" sz="1200" dirty="0" err="1"/>
              <a:t>DMARDs</a:t>
            </a:r>
            <a:r>
              <a:rPr lang="fi-FI" sz="1200" dirty="0"/>
              <a:t>) in </a:t>
            </a:r>
            <a:r>
              <a:rPr lang="fi-FI" sz="1200" dirty="0" err="1"/>
              <a:t>combination</a:t>
            </a:r>
            <a:r>
              <a:rPr lang="fi-FI" sz="1200" dirty="0"/>
              <a:t> </a:t>
            </a:r>
            <a:r>
              <a:rPr lang="fi-FI" sz="1200" dirty="0" err="1"/>
              <a:t>with</a:t>
            </a:r>
            <a:r>
              <a:rPr lang="fi-FI" sz="1200" dirty="0"/>
              <a:t> </a:t>
            </a:r>
            <a:r>
              <a:rPr lang="fi-FI" sz="1200" dirty="0" err="1"/>
              <a:t>infliximab</a:t>
            </a:r>
            <a:r>
              <a:rPr lang="fi-FI" sz="1200" dirty="0"/>
              <a:t>. </a:t>
            </a:r>
            <a:r>
              <a:rPr lang="fi-FI" sz="1200" dirty="0" err="1"/>
              <a:t>The</a:t>
            </a:r>
            <a:r>
              <a:rPr lang="fi-FI" sz="1200" dirty="0"/>
              <a:t> </a:t>
            </a:r>
            <a:r>
              <a:rPr lang="fi-FI" sz="1200" dirty="0" err="1"/>
              <a:t>Finnish</a:t>
            </a:r>
            <a:r>
              <a:rPr lang="fi-FI" sz="1200" dirty="0"/>
              <a:t> </a:t>
            </a:r>
            <a:r>
              <a:rPr lang="fi-FI" sz="1200" dirty="0" err="1"/>
              <a:t>experience</a:t>
            </a:r>
            <a:r>
              <a:rPr lang="fi-FI" sz="1200" dirty="0"/>
              <a:t>. </a:t>
            </a:r>
            <a:r>
              <a:rPr lang="fi-FI" sz="1200" dirty="0" err="1"/>
              <a:t>Rheumatology</a:t>
            </a:r>
            <a:r>
              <a:rPr lang="fi-FI" sz="1200" dirty="0"/>
              <a:t> </a:t>
            </a:r>
            <a:r>
              <a:rPr lang="fi-FI" sz="1200" dirty="0" err="1"/>
              <a:t>international</a:t>
            </a:r>
            <a:r>
              <a:rPr lang="fi-FI" sz="1200" dirty="0"/>
              <a:t>. 2006;26(8):741–8. </a:t>
            </a:r>
          </a:p>
        </p:txBody>
      </p:sp>
    </p:spTree>
    <p:extLst>
      <p:ext uri="{BB962C8B-B14F-4D97-AF65-F5344CB8AC3E}">
        <p14:creationId xmlns:p14="http://schemas.microsoft.com/office/powerpoint/2010/main" val="1380353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STUDY DESIGN</a:t>
            </a:r>
            <a:endParaRPr lang="fi-FI" dirty="0"/>
          </a:p>
        </p:txBody>
      </p:sp>
      <p:sp>
        <p:nvSpPr>
          <p:cNvPr id="3" name="Content Placeholder 2"/>
          <p:cNvSpPr>
            <a:spLocks noGrp="1"/>
          </p:cNvSpPr>
          <p:nvPr>
            <p:ph idx="1"/>
          </p:nvPr>
        </p:nvSpPr>
        <p:spPr/>
        <p:txBody>
          <a:bodyPr>
            <a:normAutofit/>
          </a:bodyPr>
          <a:lstStyle/>
          <a:p>
            <a:r>
              <a:rPr lang="fi-FI" dirty="0" err="1" smtClean="0"/>
              <a:t>Mandated</a:t>
            </a:r>
            <a:r>
              <a:rPr lang="fi-FI" dirty="0" smtClean="0"/>
              <a:t> </a:t>
            </a:r>
            <a:r>
              <a:rPr lang="fi-FI" dirty="0" err="1" smtClean="0"/>
              <a:t>by</a:t>
            </a:r>
            <a:r>
              <a:rPr lang="fi-FI" dirty="0" smtClean="0"/>
              <a:t> </a:t>
            </a:r>
            <a:r>
              <a:rPr lang="fi-FI" dirty="0" err="1" smtClean="0"/>
              <a:t>scientific</a:t>
            </a:r>
            <a:r>
              <a:rPr lang="fi-FI" dirty="0" smtClean="0"/>
              <a:t> </a:t>
            </a:r>
            <a:r>
              <a:rPr lang="fi-FI" dirty="0" err="1" smtClean="0"/>
              <a:t>committee</a:t>
            </a:r>
            <a:r>
              <a:rPr lang="fi-FI" dirty="0" smtClean="0"/>
              <a:t> of </a:t>
            </a:r>
            <a:r>
              <a:rPr lang="fi-FI" dirty="0" err="1" smtClean="0"/>
              <a:t>the</a:t>
            </a:r>
            <a:r>
              <a:rPr lang="fi-FI" dirty="0" smtClean="0"/>
              <a:t> </a:t>
            </a:r>
            <a:r>
              <a:rPr lang="fi-FI" dirty="0" err="1" smtClean="0"/>
              <a:t>Finnish</a:t>
            </a:r>
            <a:r>
              <a:rPr lang="fi-FI" dirty="0" smtClean="0"/>
              <a:t> </a:t>
            </a:r>
            <a:r>
              <a:rPr lang="fi-FI" dirty="0" err="1" smtClean="0"/>
              <a:t>Society</a:t>
            </a:r>
            <a:r>
              <a:rPr lang="fi-FI" dirty="0" smtClean="0"/>
              <a:t> for Rheumatology (Toimeksiantaja: </a:t>
            </a:r>
            <a:r>
              <a:rPr lang="fi-FI" dirty="0" err="1" smtClean="0"/>
              <a:t>SRYn</a:t>
            </a:r>
            <a:r>
              <a:rPr lang="fi-FI" dirty="0" smtClean="0"/>
              <a:t> tieteellinen </a:t>
            </a:r>
            <a:r>
              <a:rPr lang="fi-FI" dirty="0" err="1" smtClean="0"/>
              <a:t>tmk</a:t>
            </a:r>
            <a:r>
              <a:rPr lang="fi-FI" dirty="0" smtClean="0"/>
              <a:t>/tiedonhallintajaos)</a:t>
            </a:r>
          </a:p>
          <a:p>
            <a:r>
              <a:rPr lang="fi-FI" dirty="0" err="1" smtClean="0"/>
              <a:t>Longitudinal</a:t>
            </a:r>
            <a:r>
              <a:rPr lang="fi-FI" dirty="0" smtClean="0"/>
              <a:t> </a:t>
            </a:r>
            <a:r>
              <a:rPr lang="fi-FI" dirty="0" err="1" smtClean="0"/>
              <a:t>observational</a:t>
            </a:r>
            <a:r>
              <a:rPr lang="fi-FI" dirty="0" smtClean="0"/>
              <a:t> </a:t>
            </a:r>
            <a:r>
              <a:rPr lang="fi-FI" dirty="0" err="1" smtClean="0"/>
              <a:t>cohort</a:t>
            </a:r>
            <a:r>
              <a:rPr lang="fi-FI" dirty="0" smtClean="0"/>
              <a:t> </a:t>
            </a:r>
            <a:r>
              <a:rPr lang="fi-FI" dirty="0" err="1" smtClean="0"/>
              <a:t>study</a:t>
            </a:r>
            <a:r>
              <a:rPr lang="fi-FI" dirty="0" smtClean="0"/>
              <a:t>/seurantakohorttitutkimus</a:t>
            </a:r>
          </a:p>
          <a:p>
            <a:r>
              <a:rPr lang="fi-FI" dirty="0" err="1" smtClean="0"/>
              <a:t>Inclusion</a:t>
            </a:r>
            <a:r>
              <a:rPr lang="fi-FI" dirty="0" smtClean="0"/>
              <a:t> </a:t>
            </a:r>
            <a:r>
              <a:rPr lang="fi-FI" dirty="0" err="1" smtClean="0"/>
              <a:t>criteria</a:t>
            </a:r>
            <a:r>
              <a:rPr lang="fi-FI" dirty="0" smtClean="0"/>
              <a:t>:</a:t>
            </a:r>
          </a:p>
          <a:p>
            <a:pPr lvl="1"/>
            <a:r>
              <a:rPr lang="fi-FI" dirty="0" err="1" smtClean="0"/>
              <a:t>Inflammatory</a:t>
            </a:r>
            <a:r>
              <a:rPr lang="fi-FI" dirty="0" smtClean="0"/>
              <a:t> </a:t>
            </a:r>
            <a:r>
              <a:rPr lang="fi-FI" dirty="0" err="1" smtClean="0"/>
              <a:t>rheumatic</a:t>
            </a:r>
            <a:r>
              <a:rPr lang="fi-FI" dirty="0" smtClean="0"/>
              <a:t> </a:t>
            </a:r>
            <a:r>
              <a:rPr lang="fi-FI" dirty="0" err="1" smtClean="0"/>
              <a:t>disease</a:t>
            </a:r>
            <a:r>
              <a:rPr lang="fi-FI" dirty="0" smtClean="0"/>
              <a:t> (M05-M06, M07 (L40.5),M45-M46 &amp; M08+other </a:t>
            </a:r>
            <a:r>
              <a:rPr lang="fi-FI" dirty="0" err="1" smtClean="0"/>
              <a:t>juvenile</a:t>
            </a:r>
            <a:r>
              <a:rPr lang="fi-FI" dirty="0" smtClean="0"/>
              <a:t> </a:t>
            </a:r>
            <a:r>
              <a:rPr lang="fi-FI" dirty="0" err="1" smtClean="0"/>
              <a:t>arthrites</a:t>
            </a:r>
            <a:r>
              <a:rPr lang="fi-FI" dirty="0" smtClean="0"/>
              <a:t>)</a:t>
            </a:r>
          </a:p>
          <a:p>
            <a:pPr lvl="1"/>
            <a:r>
              <a:rPr lang="fi-FI" dirty="0" err="1" smtClean="0"/>
              <a:t>Patient</a:t>
            </a:r>
            <a:r>
              <a:rPr lang="fi-FI" dirty="0" smtClean="0"/>
              <a:t> </a:t>
            </a:r>
            <a:r>
              <a:rPr lang="fi-FI" dirty="0" err="1" smtClean="0"/>
              <a:t>treated</a:t>
            </a:r>
            <a:r>
              <a:rPr lang="fi-FI" dirty="0" smtClean="0"/>
              <a:t> </a:t>
            </a:r>
            <a:r>
              <a:rPr lang="fi-FI" dirty="0" err="1" smtClean="0"/>
              <a:t>within</a:t>
            </a:r>
            <a:r>
              <a:rPr lang="fi-FI" dirty="0" smtClean="0"/>
              <a:t> </a:t>
            </a:r>
            <a:r>
              <a:rPr lang="fi-FI" dirty="0" err="1" smtClean="0"/>
              <a:t>specialized</a:t>
            </a:r>
            <a:r>
              <a:rPr lang="fi-FI" dirty="0" smtClean="0"/>
              <a:t> </a:t>
            </a:r>
            <a:r>
              <a:rPr lang="fi-FI" dirty="0" err="1" smtClean="0"/>
              <a:t>healthcare</a:t>
            </a:r>
            <a:r>
              <a:rPr lang="fi-FI" dirty="0" smtClean="0"/>
              <a:t> </a:t>
            </a:r>
            <a:r>
              <a:rPr lang="fi-FI" dirty="0" err="1" smtClean="0"/>
              <a:t>clinics</a:t>
            </a:r>
            <a:r>
              <a:rPr lang="fi-FI" dirty="0" smtClean="0"/>
              <a:t> </a:t>
            </a:r>
            <a:r>
              <a:rPr lang="fi-FI" dirty="0" err="1" smtClean="0"/>
              <a:t>participating</a:t>
            </a:r>
            <a:r>
              <a:rPr lang="fi-FI" dirty="0" smtClean="0"/>
              <a:t> in the data </a:t>
            </a:r>
            <a:r>
              <a:rPr lang="fi-FI" dirty="0" err="1" smtClean="0"/>
              <a:t>collection</a:t>
            </a:r>
            <a:endParaRPr lang="fi-FI" dirty="0" smtClean="0"/>
          </a:p>
          <a:p>
            <a:pPr lvl="1"/>
            <a:r>
              <a:rPr lang="fi-FI" dirty="0" err="1" smtClean="0"/>
              <a:t>Both</a:t>
            </a:r>
            <a:r>
              <a:rPr lang="fi-FI" dirty="0" smtClean="0"/>
              <a:t> </a:t>
            </a:r>
            <a:r>
              <a:rPr lang="fi-FI" dirty="0" err="1" smtClean="0"/>
              <a:t>biologic</a:t>
            </a:r>
            <a:r>
              <a:rPr lang="fi-FI" dirty="0" smtClean="0"/>
              <a:t> &amp; </a:t>
            </a:r>
            <a:r>
              <a:rPr lang="fi-FI" dirty="0" err="1" smtClean="0"/>
              <a:t>conventional</a:t>
            </a:r>
            <a:r>
              <a:rPr lang="fi-FI" dirty="0" smtClean="0"/>
              <a:t> DMARD </a:t>
            </a:r>
            <a:r>
              <a:rPr lang="fi-FI" dirty="0" err="1" smtClean="0"/>
              <a:t>users</a:t>
            </a:r>
            <a:r>
              <a:rPr lang="fi-FI" dirty="0" smtClean="0"/>
              <a:t> </a:t>
            </a:r>
            <a:r>
              <a:rPr lang="fi-FI" dirty="0" err="1" smtClean="0"/>
              <a:t>included</a:t>
            </a:r>
            <a:endParaRPr lang="fi-FI" dirty="0" smtClean="0"/>
          </a:p>
          <a:p>
            <a:endParaRPr lang="fi-FI" dirty="0" smtClean="0"/>
          </a:p>
          <a:p>
            <a:endParaRPr lang="fi-FI" dirty="0"/>
          </a:p>
        </p:txBody>
      </p:sp>
    </p:spTree>
    <p:extLst>
      <p:ext uri="{BB962C8B-B14F-4D97-AF65-F5344CB8AC3E}">
        <p14:creationId xmlns:p14="http://schemas.microsoft.com/office/powerpoint/2010/main" val="2311856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DATA COLLECTION</a:t>
            </a:r>
            <a:endParaRPr lang="fi-FI" dirty="0"/>
          </a:p>
        </p:txBody>
      </p:sp>
      <p:sp>
        <p:nvSpPr>
          <p:cNvPr id="3" name="Content Placeholder 2"/>
          <p:cNvSpPr>
            <a:spLocks noGrp="1"/>
          </p:cNvSpPr>
          <p:nvPr>
            <p:ph idx="1"/>
          </p:nvPr>
        </p:nvSpPr>
        <p:spPr/>
        <p:txBody>
          <a:bodyPr>
            <a:normAutofit/>
          </a:bodyPr>
          <a:lstStyle/>
          <a:p>
            <a:r>
              <a:rPr lang="fi-FI" dirty="0" err="1" smtClean="0"/>
              <a:t>Paper</a:t>
            </a:r>
            <a:r>
              <a:rPr lang="fi-FI" dirty="0" smtClean="0"/>
              <a:t> data </a:t>
            </a:r>
            <a:r>
              <a:rPr lang="fi-FI" dirty="0" err="1" smtClean="0"/>
              <a:t>collection</a:t>
            </a:r>
            <a:r>
              <a:rPr lang="fi-FI" dirty="0" smtClean="0"/>
              <a:t> </a:t>
            </a:r>
            <a:r>
              <a:rPr lang="fi-FI" dirty="0" err="1" smtClean="0"/>
              <a:t>forms</a:t>
            </a:r>
            <a:r>
              <a:rPr lang="fi-FI" dirty="0" smtClean="0"/>
              <a:t> (”</a:t>
            </a:r>
            <a:r>
              <a:rPr lang="fi-FI" dirty="0" err="1" smtClean="0"/>
              <a:t>old</a:t>
            </a:r>
            <a:r>
              <a:rPr lang="fi-FI" dirty="0" smtClean="0"/>
              <a:t> ROB-FIN”)</a:t>
            </a:r>
          </a:p>
          <a:p>
            <a:pPr lvl="1"/>
            <a:r>
              <a:rPr lang="fi-FI" dirty="0" err="1" smtClean="0"/>
              <a:t>Dates</a:t>
            </a:r>
            <a:r>
              <a:rPr lang="fi-FI" dirty="0" smtClean="0"/>
              <a:t> </a:t>
            </a:r>
            <a:r>
              <a:rPr lang="fi-FI" dirty="0" err="1" smtClean="0"/>
              <a:t>back</a:t>
            </a:r>
            <a:r>
              <a:rPr lang="fi-FI" dirty="0" smtClean="0"/>
              <a:t> to 1999, SRY </a:t>
            </a:r>
            <a:r>
              <a:rPr lang="fi-FI" dirty="0" err="1" smtClean="0"/>
              <a:t>initiative</a:t>
            </a:r>
            <a:endParaRPr lang="fi-FI" dirty="0" smtClean="0"/>
          </a:p>
          <a:p>
            <a:pPr lvl="1"/>
            <a:r>
              <a:rPr lang="fi-FI" dirty="0" err="1" smtClean="0"/>
              <a:t>Separate</a:t>
            </a:r>
            <a:r>
              <a:rPr lang="fi-FI" dirty="0" smtClean="0"/>
              <a:t> </a:t>
            </a:r>
            <a:r>
              <a:rPr lang="fi-FI" dirty="0" err="1" smtClean="0"/>
              <a:t>forms</a:t>
            </a:r>
            <a:r>
              <a:rPr lang="fi-FI" dirty="0" smtClean="0"/>
              <a:t> for </a:t>
            </a:r>
            <a:r>
              <a:rPr lang="fi-FI" dirty="0" err="1" smtClean="0"/>
              <a:t>rheumatologist</a:t>
            </a:r>
            <a:r>
              <a:rPr lang="fi-FI" dirty="0" smtClean="0"/>
              <a:t> and </a:t>
            </a:r>
            <a:r>
              <a:rPr lang="fi-FI" dirty="0" err="1" smtClean="0"/>
              <a:t>patients</a:t>
            </a:r>
            <a:r>
              <a:rPr lang="fi-FI" dirty="0" smtClean="0"/>
              <a:t> (and for </a:t>
            </a:r>
            <a:r>
              <a:rPr lang="fi-FI" dirty="0" err="1" smtClean="0"/>
              <a:t>AEs</a:t>
            </a:r>
            <a:r>
              <a:rPr lang="fi-FI" dirty="0" smtClean="0"/>
              <a:t>)</a:t>
            </a:r>
          </a:p>
          <a:p>
            <a:pPr lvl="1"/>
            <a:r>
              <a:rPr lang="fi-FI" dirty="0" smtClean="0"/>
              <a:t>To </a:t>
            </a:r>
            <a:r>
              <a:rPr lang="fi-FI" dirty="0" err="1" smtClean="0"/>
              <a:t>be</a:t>
            </a:r>
            <a:r>
              <a:rPr lang="fi-FI" dirty="0" smtClean="0"/>
              <a:t> </a:t>
            </a:r>
            <a:r>
              <a:rPr lang="fi-FI" dirty="0" err="1" smtClean="0"/>
              <a:t>completed</a:t>
            </a:r>
            <a:r>
              <a:rPr lang="fi-FI" dirty="0" smtClean="0"/>
              <a:t> at </a:t>
            </a:r>
            <a:r>
              <a:rPr lang="fi-FI" dirty="0" err="1" smtClean="0"/>
              <a:t>each</a:t>
            </a:r>
            <a:r>
              <a:rPr lang="fi-FI" dirty="0" smtClean="0"/>
              <a:t> routine </a:t>
            </a:r>
            <a:r>
              <a:rPr lang="fi-FI" dirty="0" err="1" smtClean="0"/>
              <a:t>care</a:t>
            </a:r>
            <a:r>
              <a:rPr lang="fi-FI" dirty="0" smtClean="0"/>
              <a:t> </a:t>
            </a:r>
            <a:r>
              <a:rPr lang="fi-FI" dirty="0" err="1" smtClean="0"/>
              <a:t>visit</a:t>
            </a:r>
            <a:endParaRPr lang="fi-FI" dirty="0" smtClean="0"/>
          </a:p>
          <a:p>
            <a:pPr lvl="1"/>
            <a:r>
              <a:rPr lang="fi-FI" dirty="0" err="1" smtClean="0"/>
              <a:t>Biologic</a:t>
            </a:r>
            <a:r>
              <a:rPr lang="fi-FI" dirty="0" smtClean="0"/>
              <a:t> </a:t>
            </a:r>
            <a:r>
              <a:rPr lang="fi-FI" dirty="0" err="1" smtClean="0"/>
              <a:t>drug</a:t>
            </a:r>
            <a:r>
              <a:rPr lang="fi-FI" dirty="0" smtClean="0"/>
              <a:t> </a:t>
            </a:r>
            <a:r>
              <a:rPr lang="fi-FI" dirty="0" err="1" smtClean="0"/>
              <a:t>users</a:t>
            </a:r>
            <a:r>
              <a:rPr lang="fi-FI" dirty="0" smtClean="0"/>
              <a:t> </a:t>
            </a:r>
            <a:r>
              <a:rPr lang="fi-FI" dirty="0" err="1" smtClean="0"/>
              <a:t>only</a:t>
            </a:r>
            <a:endParaRPr lang="fi-FI" dirty="0" smtClean="0"/>
          </a:p>
          <a:p>
            <a:r>
              <a:rPr lang="fi-FI" dirty="0" err="1" smtClean="0"/>
              <a:t>Hospital</a:t>
            </a:r>
            <a:r>
              <a:rPr lang="fi-FI" dirty="0" smtClean="0"/>
              <a:t> </a:t>
            </a:r>
            <a:r>
              <a:rPr lang="fi-FI" dirty="0" err="1" smtClean="0"/>
              <a:t>electronic</a:t>
            </a:r>
            <a:r>
              <a:rPr lang="fi-FI" dirty="0" smtClean="0"/>
              <a:t> </a:t>
            </a:r>
            <a:r>
              <a:rPr lang="fi-FI" dirty="0" err="1" smtClean="0"/>
              <a:t>patient</a:t>
            </a:r>
            <a:r>
              <a:rPr lang="fi-FI" dirty="0" smtClean="0"/>
              <a:t> </a:t>
            </a:r>
            <a:r>
              <a:rPr lang="fi-FI" dirty="0" err="1" smtClean="0"/>
              <a:t>records</a:t>
            </a:r>
            <a:r>
              <a:rPr lang="fi-FI" dirty="0" smtClean="0"/>
              <a:t> </a:t>
            </a:r>
            <a:br>
              <a:rPr lang="fi-FI" dirty="0" smtClean="0"/>
            </a:br>
            <a:r>
              <a:rPr lang="fi-FI" dirty="0" smtClean="0"/>
              <a:t>(</a:t>
            </a:r>
            <a:r>
              <a:rPr lang="fi-FI" dirty="0" err="1" smtClean="0"/>
              <a:t>GoTreatIT</a:t>
            </a:r>
            <a:r>
              <a:rPr lang="fi-FI" dirty="0" smtClean="0"/>
              <a:t> (GTI), N=16, BCB Laaturekisteri, N=3)</a:t>
            </a:r>
          </a:p>
          <a:p>
            <a:pPr lvl="1"/>
            <a:r>
              <a:rPr lang="fi-FI" dirty="0" smtClean="0"/>
              <a:t>In </a:t>
            </a:r>
            <a:r>
              <a:rPr lang="fi-FI" dirty="0" err="1" smtClean="0"/>
              <a:t>use</a:t>
            </a:r>
            <a:r>
              <a:rPr lang="fi-FI" dirty="0" smtClean="0"/>
              <a:t> </a:t>
            </a:r>
            <a:r>
              <a:rPr lang="fi-FI" dirty="0" err="1" smtClean="0"/>
              <a:t>since</a:t>
            </a:r>
            <a:r>
              <a:rPr lang="fi-FI" dirty="0" smtClean="0"/>
              <a:t> 2007 (</a:t>
            </a:r>
            <a:r>
              <a:rPr lang="fi-FI" dirty="0" err="1" smtClean="0"/>
              <a:t>varies</a:t>
            </a:r>
            <a:r>
              <a:rPr lang="fi-FI" dirty="0" smtClean="0"/>
              <a:t> </a:t>
            </a:r>
            <a:r>
              <a:rPr lang="fi-FI" dirty="0" err="1" smtClean="0"/>
              <a:t>between</a:t>
            </a:r>
            <a:r>
              <a:rPr lang="fi-FI" dirty="0" smtClean="0"/>
              <a:t> </a:t>
            </a:r>
            <a:r>
              <a:rPr lang="fi-FI" dirty="0" err="1" smtClean="0"/>
              <a:t>clinics</a:t>
            </a:r>
            <a:r>
              <a:rPr lang="fi-FI" dirty="0" smtClean="0"/>
              <a:t>)</a:t>
            </a:r>
          </a:p>
          <a:p>
            <a:pPr lvl="1"/>
            <a:r>
              <a:rPr lang="fi-FI" dirty="0" err="1" smtClean="0"/>
              <a:t>Increasingly</a:t>
            </a:r>
            <a:r>
              <a:rPr lang="fi-FI" dirty="0" smtClean="0"/>
              <a:t> </a:t>
            </a:r>
            <a:r>
              <a:rPr lang="fi-FI" dirty="0" err="1" smtClean="0"/>
              <a:t>all</a:t>
            </a:r>
            <a:r>
              <a:rPr lang="fi-FI" dirty="0" smtClean="0"/>
              <a:t> </a:t>
            </a:r>
            <a:r>
              <a:rPr lang="fi-FI" dirty="0" err="1" smtClean="0"/>
              <a:t>patients</a:t>
            </a:r>
            <a:r>
              <a:rPr lang="fi-FI" dirty="0" smtClean="0"/>
              <a:t> </a:t>
            </a:r>
            <a:r>
              <a:rPr lang="fi-FI" dirty="0" err="1" smtClean="0"/>
              <a:t>regardless</a:t>
            </a:r>
            <a:r>
              <a:rPr lang="fi-FI" dirty="0" smtClean="0"/>
              <a:t> of </a:t>
            </a:r>
            <a:r>
              <a:rPr lang="fi-FI" dirty="0" err="1" smtClean="0"/>
              <a:t>medication</a:t>
            </a:r>
            <a:r>
              <a:rPr lang="fi-FI" dirty="0" smtClean="0"/>
              <a:t> </a:t>
            </a:r>
            <a:r>
              <a:rPr lang="fi-FI" dirty="0" err="1" smtClean="0"/>
              <a:t>since</a:t>
            </a:r>
            <a:r>
              <a:rPr lang="fi-FI" dirty="0" smtClean="0"/>
              <a:t> 2015-&gt;</a:t>
            </a:r>
          </a:p>
          <a:p>
            <a:pPr lvl="1"/>
            <a:endParaRPr lang="fi-FI" dirty="0" smtClean="0"/>
          </a:p>
          <a:p>
            <a:endParaRPr lang="fi-FI" dirty="0"/>
          </a:p>
        </p:txBody>
      </p:sp>
    </p:spTree>
    <p:extLst>
      <p:ext uri="{BB962C8B-B14F-4D97-AF65-F5344CB8AC3E}">
        <p14:creationId xmlns:p14="http://schemas.microsoft.com/office/powerpoint/2010/main" val="2911332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ETHICAL ASPECTS</a:t>
            </a:r>
            <a:endParaRPr lang="fi-FI" dirty="0"/>
          </a:p>
        </p:txBody>
      </p:sp>
      <p:sp>
        <p:nvSpPr>
          <p:cNvPr id="3" name="Content Placeholder 2"/>
          <p:cNvSpPr>
            <a:spLocks noGrp="1"/>
          </p:cNvSpPr>
          <p:nvPr>
            <p:ph idx="1"/>
          </p:nvPr>
        </p:nvSpPr>
        <p:spPr/>
        <p:txBody>
          <a:bodyPr>
            <a:normAutofit/>
          </a:bodyPr>
          <a:lstStyle/>
          <a:p>
            <a:r>
              <a:rPr lang="fi-FI" dirty="0" err="1" smtClean="0"/>
              <a:t>Ethical</a:t>
            </a:r>
            <a:r>
              <a:rPr lang="fi-FI" dirty="0" smtClean="0"/>
              <a:t> </a:t>
            </a:r>
            <a:r>
              <a:rPr lang="fi-FI" dirty="0" err="1" smtClean="0"/>
              <a:t>permission</a:t>
            </a:r>
            <a:r>
              <a:rPr lang="fi-FI" dirty="0" smtClean="0"/>
              <a:t> </a:t>
            </a:r>
            <a:r>
              <a:rPr lang="fi-FI" dirty="0" err="1" smtClean="0"/>
              <a:t>granted</a:t>
            </a:r>
            <a:r>
              <a:rPr lang="fi-FI" dirty="0" smtClean="0"/>
              <a:t> </a:t>
            </a:r>
            <a:r>
              <a:rPr lang="fi-FI" dirty="0" err="1" smtClean="0"/>
              <a:t>by</a:t>
            </a:r>
            <a:r>
              <a:rPr lang="fi-FI" dirty="0" smtClean="0"/>
              <a:t> HUS </a:t>
            </a:r>
            <a:r>
              <a:rPr lang="fi-FI" dirty="0" err="1" smtClean="0"/>
              <a:t>coordinating</a:t>
            </a:r>
            <a:r>
              <a:rPr lang="fi-FI" dirty="0" smtClean="0"/>
              <a:t> </a:t>
            </a:r>
            <a:r>
              <a:rPr lang="fi-FI" dirty="0" err="1" smtClean="0"/>
              <a:t>ethical</a:t>
            </a:r>
            <a:r>
              <a:rPr lang="fi-FI" dirty="0" smtClean="0"/>
              <a:t> </a:t>
            </a:r>
            <a:r>
              <a:rPr lang="fi-FI" dirty="0" err="1" smtClean="0"/>
              <a:t>board</a:t>
            </a:r>
            <a:endParaRPr lang="fi-FI" dirty="0" smtClean="0"/>
          </a:p>
          <a:p>
            <a:r>
              <a:rPr lang="fi-FI" dirty="0" smtClean="0"/>
              <a:t>Main </a:t>
            </a:r>
            <a:r>
              <a:rPr lang="fi-FI" dirty="0" err="1" smtClean="0"/>
              <a:t>study</a:t>
            </a:r>
            <a:r>
              <a:rPr lang="fi-FI" dirty="0" smtClean="0"/>
              <a:t> </a:t>
            </a:r>
            <a:r>
              <a:rPr lang="fi-FI" dirty="0" err="1" smtClean="0"/>
              <a:t>permission</a:t>
            </a:r>
            <a:r>
              <a:rPr lang="fi-FI" dirty="0" smtClean="0"/>
              <a:t> </a:t>
            </a:r>
            <a:r>
              <a:rPr lang="fi-FI" dirty="0" err="1" smtClean="0"/>
              <a:t>granted</a:t>
            </a:r>
            <a:r>
              <a:rPr lang="fi-FI" dirty="0" smtClean="0"/>
              <a:t> </a:t>
            </a:r>
            <a:r>
              <a:rPr lang="fi-FI" dirty="0" err="1" smtClean="0"/>
              <a:t>by</a:t>
            </a:r>
            <a:r>
              <a:rPr lang="fi-FI" dirty="0" smtClean="0"/>
              <a:t> National Institute for Health and </a:t>
            </a:r>
            <a:r>
              <a:rPr lang="fi-FI" dirty="0" err="1" smtClean="0"/>
              <a:t>Welfare</a:t>
            </a:r>
            <a:r>
              <a:rPr lang="fi-FI" dirty="0" smtClean="0"/>
              <a:t> (THL </a:t>
            </a:r>
            <a:r>
              <a:rPr lang="fi-FI" dirty="0" err="1" smtClean="0"/>
              <a:t>ad</a:t>
            </a:r>
            <a:r>
              <a:rPr lang="fi-FI" dirty="0" smtClean="0"/>
              <a:t> 2021)/erillistä suostumusta ei tarvita jos potilas </a:t>
            </a:r>
            <a:r>
              <a:rPr lang="fi-FI" dirty="0" err="1" smtClean="0"/>
              <a:t>GTI.ssä</a:t>
            </a:r>
            <a:r>
              <a:rPr lang="fi-FI" dirty="0" smtClean="0"/>
              <a:t> tai </a:t>
            </a:r>
            <a:r>
              <a:rPr lang="fi-FI" dirty="0" err="1" smtClean="0"/>
              <a:t>BCB.ssä</a:t>
            </a:r>
            <a:r>
              <a:rPr lang="fi-FI" dirty="0" smtClean="0"/>
              <a:t>.</a:t>
            </a:r>
          </a:p>
          <a:p>
            <a:r>
              <a:rPr lang="fi-FI" dirty="0" err="1" smtClean="0"/>
              <a:t>Informed</a:t>
            </a:r>
            <a:r>
              <a:rPr lang="fi-FI" dirty="0" smtClean="0"/>
              <a:t> </a:t>
            </a:r>
            <a:r>
              <a:rPr lang="fi-FI" dirty="0" err="1" smtClean="0"/>
              <a:t>consents</a:t>
            </a:r>
            <a:r>
              <a:rPr lang="fi-FI" dirty="0" smtClean="0"/>
              <a:t> </a:t>
            </a:r>
            <a:r>
              <a:rPr lang="fi-FI" dirty="0" err="1" smtClean="0"/>
              <a:t>from</a:t>
            </a:r>
            <a:r>
              <a:rPr lang="fi-FI" dirty="0" smtClean="0"/>
              <a:t> </a:t>
            </a:r>
            <a:r>
              <a:rPr lang="fi-FI" dirty="0" err="1" smtClean="0"/>
              <a:t>all</a:t>
            </a:r>
            <a:r>
              <a:rPr lang="fi-FI" dirty="0" smtClean="0"/>
              <a:t> </a:t>
            </a:r>
            <a:r>
              <a:rPr lang="fi-FI" dirty="0" err="1" smtClean="0"/>
              <a:t>patients</a:t>
            </a:r>
            <a:r>
              <a:rPr lang="fi-FI" dirty="0" smtClean="0"/>
              <a:t> </a:t>
            </a:r>
            <a:r>
              <a:rPr lang="fi-FI" dirty="0" err="1" smtClean="0"/>
              <a:t>enrolled</a:t>
            </a:r>
            <a:r>
              <a:rPr lang="fi-FI" dirty="0" smtClean="0"/>
              <a:t> to the </a:t>
            </a:r>
            <a:r>
              <a:rPr lang="fi-FI" dirty="0" err="1" smtClean="0"/>
              <a:t>study</a:t>
            </a:r>
            <a:r>
              <a:rPr lang="fi-FI" dirty="0" smtClean="0"/>
              <a:t> via </a:t>
            </a:r>
            <a:r>
              <a:rPr lang="fi-FI" dirty="0" err="1" smtClean="0"/>
              <a:t>paper</a:t>
            </a:r>
            <a:r>
              <a:rPr lang="fi-FI" dirty="0" smtClean="0"/>
              <a:t> data </a:t>
            </a:r>
            <a:r>
              <a:rPr lang="fi-FI" dirty="0" err="1" smtClean="0"/>
              <a:t>collection</a:t>
            </a:r>
            <a:r>
              <a:rPr lang="fi-FI" dirty="0" smtClean="0"/>
              <a:t> </a:t>
            </a:r>
            <a:r>
              <a:rPr lang="fi-FI" dirty="0" err="1" smtClean="0"/>
              <a:t>forms</a:t>
            </a:r>
            <a:endParaRPr lang="fi-FI" dirty="0" smtClean="0"/>
          </a:p>
          <a:p>
            <a:r>
              <a:rPr lang="fi-FI" dirty="0" smtClean="0"/>
              <a:t>Uudet anomukset tehty </a:t>
            </a:r>
            <a:r>
              <a:rPr lang="fi-FI" dirty="0" err="1" smtClean="0"/>
              <a:t>Findatalle</a:t>
            </a:r>
            <a:r>
              <a:rPr lang="fi-FI" dirty="0" smtClean="0"/>
              <a:t>:</a:t>
            </a:r>
          </a:p>
          <a:p>
            <a:pPr lvl="1"/>
            <a:r>
              <a:rPr lang="fi-FI" dirty="0" smtClean="0"/>
              <a:t>Vanhan tutkimuksen jatkoa ajatellen</a:t>
            </a:r>
          </a:p>
          <a:p>
            <a:pPr lvl="1"/>
            <a:r>
              <a:rPr lang="fi-FI" dirty="0" smtClean="0"/>
              <a:t>Uusi prospektiivinen tutkimus</a:t>
            </a:r>
          </a:p>
          <a:p>
            <a:pPr lvl="1"/>
            <a:endParaRPr lang="fi-FI" dirty="0" smtClean="0"/>
          </a:p>
        </p:txBody>
      </p:sp>
    </p:spTree>
    <p:extLst>
      <p:ext uri="{BB962C8B-B14F-4D97-AF65-F5344CB8AC3E}">
        <p14:creationId xmlns:p14="http://schemas.microsoft.com/office/powerpoint/2010/main" val="283954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600" dirty="0" err="1" smtClean="0"/>
              <a:t>THL.n</a:t>
            </a:r>
            <a:r>
              <a:rPr lang="fi-FI" sz="3600" dirty="0" smtClean="0"/>
              <a:t> vastauskirje Laaturekisteri-ilmoitukseen 24.6.20</a:t>
            </a:r>
            <a:endParaRPr lang="fi-FI" sz="3600" dirty="0"/>
          </a:p>
        </p:txBody>
      </p:sp>
      <p:pic>
        <p:nvPicPr>
          <p:cNvPr id="6" name="Sisällön paikkamerkki 5"/>
          <p:cNvPicPr>
            <a:picLocks noGrp="1" noChangeAspect="1"/>
          </p:cNvPicPr>
          <p:nvPr>
            <p:ph idx="1"/>
          </p:nvPr>
        </p:nvPicPr>
        <p:blipFill>
          <a:blip r:embed="rId2"/>
          <a:stretch>
            <a:fillRect/>
          </a:stretch>
        </p:blipFill>
        <p:spPr>
          <a:xfrm>
            <a:off x="838200" y="2017523"/>
            <a:ext cx="10515600" cy="3967542"/>
          </a:xfrm>
          <a:prstGeom prst="rect">
            <a:avLst/>
          </a:prstGeom>
        </p:spPr>
      </p:pic>
    </p:spTree>
    <p:extLst>
      <p:ext uri="{BB962C8B-B14F-4D97-AF65-F5344CB8AC3E}">
        <p14:creationId xmlns:p14="http://schemas.microsoft.com/office/powerpoint/2010/main" val="1672331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7362" name="Picture 2"/>
          <p:cNvPicPr>
            <a:picLocks noChangeAspect="1" noChangeArrowheads="1"/>
          </p:cNvPicPr>
          <p:nvPr/>
        </p:nvPicPr>
        <p:blipFill>
          <a:blip r:embed="rId2" cstate="print"/>
          <a:srcRect/>
          <a:stretch>
            <a:fillRect/>
          </a:stretch>
        </p:blipFill>
        <p:spPr bwMode="auto">
          <a:xfrm>
            <a:off x="1219200" y="-261938"/>
            <a:ext cx="9753600" cy="7381876"/>
          </a:xfrm>
          <a:prstGeom prst="rect">
            <a:avLst/>
          </a:prstGeom>
          <a:noFill/>
          <a:ln w="9525">
            <a:noFill/>
            <a:miter lim="800000"/>
            <a:headEnd/>
            <a:tailEnd/>
          </a:ln>
          <a:effectLst/>
        </p:spPr>
      </p:pic>
    </p:spTree>
    <p:extLst>
      <p:ext uri="{BB962C8B-B14F-4D97-AF65-F5344CB8AC3E}">
        <p14:creationId xmlns:p14="http://schemas.microsoft.com/office/powerpoint/2010/main" val="265874117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Kuvan paikkamerkki 4"/>
          <p:cNvPicPr>
            <a:picLocks noGrp="1" noChangeAspect="1"/>
          </p:cNvPicPr>
          <p:nvPr>
            <p:ph type="pic" sz="quarter" idx="13"/>
          </p:nvPr>
        </p:nvPicPr>
        <p:blipFill>
          <a:blip r:embed="rId2"/>
          <a:srcRect l="13027" r="13027"/>
          <a:stretch>
            <a:fillRect/>
          </a:stretch>
        </p:blipFill>
        <p:spPr>
          <a:prstGeom prst="rect">
            <a:avLst/>
          </a:prstGeom>
        </p:spPr>
      </p:pic>
    </p:spTree>
    <p:extLst>
      <p:ext uri="{BB962C8B-B14F-4D97-AF65-F5344CB8AC3E}">
        <p14:creationId xmlns:p14="http://schemas.microsoft.com/office/powerpoint/2010/main" val="11475642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dirty="0" smtClean="0"/>
              <a:t>DATA </a:t>
            </a:r>
            <a:r>
              <a:rPr lang="fi-FI" dirty="0" err="1" smtClean="0"/>
              <a:t>merging</a:t>
            </a:r>
            <a:endParaRPr lang="fi-FI" dirty="0"/>
          </a:p>
        </p:txBody>
      </p:sp>
      <p:sp>
        <p:nvSpPr>
          <p:cNvPr id="3" name="Content Placeholder 2"/>
          <p:cNvSpPr>
            <a:spLocks noGrp="1"/>
          </p:cNvSpPr>
          <p:nvPr>
            <p:ph idx="1"/>
          </p:nvPr>
        </p:nvSpPr>
        <p:spPr/>
        <p:txBody>
          <a:bodyPr>
            <a:normAutofit fontScale="85000" lnSpcReduction="20000"/>
          </a:bodyPr>
          <a:lstStyle/>
          <a:p>
            <a:r>
              <a:rPr lang="fi-FI" dirty="0" err="1"/>
              <a:t>Hospital</a:t>
            </a:r>
            <a:r>
              <a:rPr lang="fi-FI" dirty="0"/>
              <a:t> </a:t>
            </a:r>
            <a:r>
              <a:rPr lang="fi-FI" dirty="0" err="1"/>
              <a:t>discharge</a:t>
            </a:r>
            <a:r>
              <a:rPr lang="fi-FI" dirty="0"/>
              <a:t> </a:t>
            </a:r>
            <a:r>
              <a:rPr lang="fi-FI" dirty="0" err="1"/>
              <a:t>register</a:t>
            </a:r>
            <a:r>
              <a:rPr lang="fi-FI" dirty="0"/>
              <a:t> (HILMO</a:t>
            </a:r>
            <a:r>
              <a:rPr lang="fi-FI" dirty="0" smtClean="0"/>
              <a:t>)</a:t>
            </a:r>
          </a:p>
          <a:p>
            <a:pPr lvl="1"/>
            <a:r>
              <a:rPr lang="fi-FI" dirty="0" err="1" smtClean="0"/>
              <a:t>Hospital</a:t>
            </a:r>
            <a:r>
              <a:rPr lang="fi-FI" dirty="0" smtClean="0"/>
              <a:t> </a:t>
            </a:r>
            <a:r>
              <a:rPr lang="fi-FI" dirty="0" err="1" smtClean="0"/>
              <a:t>treatment</a:t>
            </a:r>
            <a:r>
              <a:rPr lang="fi-FI" dirty="0" smtClean="0"/>
              <a:t> (</a:t>
            </a:r>
            <a:r>
              <a:rPr lang="fi-FI" dirty="0" err="1" smtClean="0"/>
              <a:t>reason</a:t>
            </a:r>
            <a:r>
              <a:rPr lang="fi-FI" dirty="0" smtClean="0"/>
              <a:t> for </a:t>
            </a:r>
            <a:r>
              <a:rPr lang="fi-FI" dirty="0" err="1" smtClean="0"/>
              <a:t>hospitalization</a:t>
            </a:r>
            <a:r>
              <a:rPr lang="fi-FI" dirty="0" smtClean="0"/>
              <a:t>, </a:t>
            </a:r>
            <a:r>
              <a:rPr lang="fi-FI" dirty="0" err="1" smtClean="0"/>
              <a:t>lenght</a:t>
            </a:r>
            <a:r>
              <a:rPr lang="fi-FI" dirty="0" smtClean="0"/>
              <a:t> of </a:t>
            </a:r>
            <a:r>
              <a:rPr lang="fi-FI" dirty="0" err="1" smtClean="0"/>
              <a:t>stay</a:t>
            </a:r>
            <a:r>
              <a:rPr lang="fi-FI" dirty="0" smtClean="0"/>
              <a:t>, </a:t>
            </a:r>
            <a:r>
              <a:rPr lang="fi-FI" dirty="0" err="1" smtClean="0"/>
              <a:t>operations</a:t>
            </a:r>
            <a:r>
              <a:rPr lang="fi-FI" dirty="0" smtClean="0"/>
              <a:t> </a:t>
            </a:r>
            <a:r>
              <a:rPr lang="fi-FI" dirty="0" err="1" smtClean="0"/>
              <a:t>performed</a:t>
            </a:r>
            <a:r>
              <a:rPr lang="fi-FI" dirty="0" smtClean="0"/>
              <a:t>, </a:t>
            </a:r>
            <a:r>
              <a:rPr lang="fi-FI" dirty="0" err="1" smtClean="0"/>
              <a:t>expenditures</a:t>
            </a:r>
            <a:r>
              <a:rPr lang="fi-FI" dirty="0" smtClean="0"/>
              <a:t> etc.)</a:t>
            </a:r>
            <a:endParaRPr lang="fi-FI" dirty="0"/>
          </a:p>
          <a:p>
            <a:r>
              <a:rPr lang="fi-FI" dirty="0" err="1"/>
              <a:t>Cancer</a:t>
            </a:r>
            <a:r>
              <a:rPr lang="fi-FI" dirty="0"/>
              <a:t> </a:t>
            </a:r>
            <a:r>
              <a:rPr lang="fi-FI" dirty="0" err="1" smtClean="0"/>
              <a:t>register</a:t>
            </a:r>
            <a:r>
              <a:rPr lang="fi-FI" dirty="0" smtClean="0"/>
              <a:t> (syöpärekisteri)</a:t>
            </a:r>
          </a:p>
          <a:p>
            <a:pPr lvl="1"/>
            <a:r>
              <a:rPr lang="fi-FI" dirty="0" smtClean="0"/>
              <a:t>(</a:t>
            </a:r>
            <a:r>
              <a:rPr lang="fi-FI" dirty="0" err="1" smtClean="0"/>
              <a:t>Type</a:t>
            </a:r>
            <a:r>
              <a:rPr lang="fi-FI" dirty="0" smtClean="0"/>
              <a:t>, </a:t>
            </a:r>
            <a:r>
              <a:rPr lang="fi-FI" dirty="0" err="1" smtClean="0"/>
              <a:t>location</a:t>
            </a:r>
            <a:r>
              <a:rPr lang="fi-FI" dirty="0" smtClean="0"/>
              <a:t>, </a:t>
            </a:r>
            <a:r>
              <a:rPr lang="fi-FI" dirty="0" err="1" smtClean="0"/>
              <a:t>behaviour</a:t>
            </a:r>
            <a:r>
              <a:rPr lang="fi-FI" dirty="0" smtClean="0"/>
              <a:t> etc.)</a:t>
            </a:r>
            <a:endParaRPr lang="fi-FI" dirty="0"/>
          </a:p>
          <a:p>
            <a:r>
              <a:rPr lang="fi-FI" dirty="0" err="1"/>
              <a:t>Arthroplasty</a:t>
            </a:r>
            <a:r>
              <a:rPr lang="fi-FI" dirty="0"/>
              <a:t> </a:t>
            </a:r>
            <a:r>
              <a:rPr lang="fi-FI" dirty="0" err="1" smtClean="0"/>
              <a:t>register</a:t>
            </a:r>
            <a:r>
              <a:rPr lang="fi-FI" dirty="0" smtClean="0"/>
              <a:t> (implanttirekisteri)</a:t>
            </a:r>
          </a:p>
          <a:p>
            <a:pPr lvl="1"/>
            <a:r>
              <a:rPr lang="fi-FI" dirty="0" smtClean="0"/>
              <a:t>(</a:t>
            </a:r>
            <a:r>
              <a:rPr lang="fi-FI" dirty="0" err="1" smtClean="0"/>
              <a:t>Primary</a:t>
            </a:r>
            <a:r>
              <a:rPr lang="fi-FI" dirty="0" smtClean="0"/>
              <a:t> &amp; revision </a:t>
            </a:r>
            <a:r>
              <a:rPr lang="fi-FI" dirty="0" err="1" smtClean="0"/>
              <a:t>joint</a:t>
            </a:r>
            <a:r>
              <a:rPr lang="fi-FI" dirty="0" smtClean="0"/>
              <a:t> </a:t>
            </a:r>
            <a:r>
              <a:rPr lang="fi-FI" dirty="0" err="1" smtClean="0"/>
              <a:t>replacement</a:t>
            </a:r>
            <a:r>
              <a:rPr lang="fi-FI" dirty="0" smtClean="0"/>
              <a:t> </a:t>
            </a:r>
            <a:r>
              <a:rPr lang="fi-FI" dirty="0" err="1" smtClean="0"/>
              <a:t>operations</a:t>
            </a:r>
            <a:r>
              <a:rPr lang="fi-FI" dirty="0" smtClean="0"/>
              <a:t>, </a:t>
            </a:r>
            <a:r>
              <a:rPr lang="fi-FI" dirty="0" err="1" smtClean="0"/>
              <a:t>complications</a:t>
            </a:r>
            <a:r>
              <a:rPr lang="fi-FI" dirty="0" smtClean="0"/>
              <a:t>, </a:t>
            </a:r>
            <a:r>
              <a:rPr lang="fi-FI" dirty="0" err="1" smtClean="0"/>
              <a:t>material</a:t>
            </a:r>
            <a:r>
              <a:rPr lang="fi-FI" dirty="0" smtClean="0"/>
              <a:t> &amp; </a:t>
            </a:r>
            <a:r>
              <a:rPr lang="fi-FI" dirty="0" err="1" smtClean="0"/>
              <a:t>model</a:t>
            </a:r>
            <a:r>
              <a:rPr lang="fi-FI" dirty="0" smtClean="0"/>
              <a:t> of </a:t>
            </a:r>
            <a:r>
              <a:rPr lang="fi-FI" dirty="0" err="1" smtClean="0"/>
              <a:t>prosthesis</a:t>
            </a:r>
            <a:r>
              <a:rPr lang="fi-FI" dirty="0" smtClean="0"/>
              <a:t> etc.)</a:t>
            </a:r>
            <a:endParaRPr lang="fi-FI" dirty="0"/>
          </a:p>
          <a:p>
            <a:r>
              <a:rPr lang="fi-FI" dirty="0" smtClean="0"/>
              <a:t>KELA </a:t>
            </a:r>
            <a:r>
              <a:rPr lang="fi-FI" dirty="0" err="1" smtClean="0"/>
              <a:t>registers</a:t>
            </a:r>
            <a:r>
              <a:rPr lang="fi-FI" dirty="0" smtClean="0"/>
              <a:t> (</a:t>
            </a:r>
            <a:r>
              <a:rPr lang="fi-FI" dirty="0" err="1" smtClean="0"/>
              <a:t>ad</a:t>
            </a:r>
            <a:r>
              <a:rPr lang="fi-FI" dirty="0" smtClean="0"/>
              <a:t> 2021)</a:t>
            </a:r>
          </a:p>
          <a:p>
            <a:pPr lvl="1"/>
            <a:r>
              <a:rPr lang="fi-FI" dirty="0" err="1" smtClean="0"/>
              <a:t>Pharmacy</a:t>
            </a:r>
            <a:r>
              <a:rPr lang="fi-FI" dirty="0" smtClean="0"/>
              <a:t> </a:t>
            </a:r>
            <a:r>
              <a:rPr lang="fi-FI" dirty="0" err="1" smtClean="0"/>
              <a:t>claims</a:t>
            </a:r>
            <a:r>
              <a:rPr lang="fi-FI" dirty="0" smtClean="0"/>
              <a:t>, </a:t>
            </a:r>
            <a:r>
              <a:rPr lang="fi-FI" dirty="0" err="1" smtClean="0"/>
              <a:t>physical</a:t>
            </a:r>
            <a:r>
              <a:rPr lang="fi-FI" dirty="0" smtClean="0"/>
              <a:t> </a:t>
            </a:r>
            <a:r>
              <a:rPr lang="fi-FI" dirty="0" err="1" smtClean="0"/>
              <a:t>rehibilation</a:t>
            </a:r>
            <a:r>
              <a:rPr lang="fi-FI" dirty="0" smtClean="0"/>
              <a:t>, </a:t>
            </a:r>
            <a:r>
              <a:rPr lang="fi-FI" dirty="0" err="1" smtClean="0"/>
              <a:t>sick</a:t>
            </a:r>
            <a:r>
              <a:rPr lang="fi-FI" dirty="0" smtClean="0"/>
              <a:t> </a:t>
            </a:r>
            <a:r>
              <a:rPr lang="fi-FI" dirty="0" err="1" smtClean="0"/>
              <a:t>leaves</a:t>
            </a:r>
            <a:r>
              <a:rPr lang="fi-FI" dirty="0"/>
              <a:t> </a:t>
            </a:r>
            <a:r>
              <a:rPr lang="fi-FI" dirty="0" smtClean="0"/>
              <a:t>etc.)</a:t>
            </a:r>
            <a:endParaRPr lang="fi-FI" dirty="0"/>
          </a:p>
          <a:p>
            <a:r>
              <a:rPr lang="fi-FI" dirty="0"/>
              <a:t>Pension </a:t>
            </a:r>
            <a:r>
              <a:rPr lang="fi-FI" dirty="0" err="1" smtClean="0"/>
              <a:t>register</a:t>
            </a:r>
            <a:r>
              <a:rPr lang="fi-FI" dirty="0" smtClean="0"/>
              <a:t> (Eläketurvakeskus)</a:t>
            </a:r>
          </a:p>
          <a:p>
            <a:pPr lvl="1"/>
            <a:r>
              <a:rPr lang="fi-FI" dirty="0" smtClean="0"/>
              <a:t>(</a:t>
            </a:r>
            <a:r>
              <a:rPr lang="fi-FI" dirty="0" err="1" smtClean="0"/>
              <a:t>Pensions</a:t>
            </a:r>
            <a:r>
              <a:rPr lang="fi-FI" dirty="0" smtClean="0"/>
              <a:t> &amp; </a:t>
            </a:r>
            <a:r>
              <a:rPr lang="fi-FI" dirty="0" err="1" smtClean="0"/>
              <a:t>disability</a:t>
            </a:r>
            <a:r>
              <a:rPr lang="fi-FI" dirty="0" smtClean="0"/>
              <a:t> </a:t>
            </a:r>
            <a:r>
              <a:rPr lang="fi-FI" dirty="0" err="1" smtClean="0"/>
              <a:t>pensions</a:t>
            </a:r>
            <a:r>
              <a:rPr lang="fi-FI" dirty="0" smtClean="0"/>
              <a:t>)</a:t>
            </a:r>
            <a:endParaRPr lang="fi-FI" dirty="0"/>
          </a:p>
          <a:p>
            <a:r>
              <a:rPr lang="fi-FI" dirty="0" err="1"/>
              <a:t>Population</a:t>
            </a:r>
            <a:r>
              <a:rPr lang="fi-FI" dirty="0"/>
              <a:t> </a:t>
            </a:r>
            <a:r>
              <a:rPr lang="fi-FI" dirty="0" err="1" smtClean="0"/>
              <a:t>register</a:t>
            </a:r>
            <a:r>
              <a:rPr lang="fi-FI" dirty="0" smtClean="0"/>
              <a:t> (Väestörekisteri)</a:t>
            </a:r>
          </a:p>
          <a:p>
            <a:pPr lvl="1"/>
            <a:r>
              <a:rPr lang="fi-FI" dirty="0" smtClean="0"/>
              <a:t>(</a:t>
            </a:r>
            <a:r>
              <a:rPr lang="fi-FI" dirty="0" err="1" smtClean="0"/>
              <a:t>Date</a:t>
            </a:r>
            <a:r>
              <a:rPr lang="fi-FI" dirty="0" smtClean="0"/>
              <a:t> of </a:t>
            </a:r>
            <a:r>
              <a:rPr lang="fi-FI" dirty="0" err="1" smtClean="0"/>
              <a:t>death</a:t>
            </a:r>
            <a:r>
              <a:rPr lang="fi-FI" dirty="0" smtClean="0"/>
              <a:t>)</a:t>
            </a:r>
            <a:endParaRPr lang="fi-FI" dirty="0"/>
          </a:p>
          <a:p>
            <a:endParaRPr lang="fi-FI" dirty="0"/>
          </a:p>
        </p:txBody>
      </p:sp>
    </p:spTree>
    <p:extLst>
      <p:ext uri="{BB962C8B-B14F-4D97-AF65-F5344CB8AC3E}">
        <p14:creationId xmlns:p14="http://schemas.microsoft.com/office/powerpoint/2010/main" val="1047895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1584" y="116632"/>
            <a:ext cx="8280920" cy="922114"/>
          </a:xfrm>
        </p:spPr>
        <p:txBody>
          <a:bodyPr>
            <a:normAutofit/>
          </a:bodyPr>
          <a:lstStyle/>
          <a:p>
            <a:r>
              <a:rPr lang="fi-FI" sz="3800" dirty="0"/>
              <a:t>Potilasmäärän kehitys 1999-2019</a:t>
            </a:r>
          </a:p>
        </p:txBody>
      </p:sp>
      <p:graphicFrame>
        <p:nvGraphicFramePr>
          <p:cNvPr id="7" name="Content Placeholder 6"/>
          <p:cNvGraphicFramePr>
            <a:graphicFrameLocks noGrp="1"/>
          </p:cNvGraphicFramePr>
          <p:nvPr>
            <p:ph sz="quarter" idx="1"/>
            <p:extLst/>
          </p:nvPr>
        </p:nvGraphicFramePr>
        <p:xfrm>
          <a:off x="2135560" y="1196752"/>
          <a:ext cx="8280920" cy="5256584"/>
        </p:xfrm>
        <a:graphic>
          <a:graphicData uri="http://schemas.openxmlformats.org/drawingml/2006/chart">
            <c:chart xmlns:c="http://schemas.openxmlformats.org/drawingml/2006/chart" xmlns:r="http://schemas.openxmlformats.org/officeDocument/2006/relationships" r:id="rId2"/>
          </a:graphicData>
        </a:graphic>
      </p:graphicFrame>
      <p:pic>
        <p:nvPicPr>
          <p:cNvPr id="3" name="Kuva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5002" y="1127326"/>
            <a:ext cx="7199391" cy="5398019"/>
          </a:xfrm>
          <a:prstGeom prst="rect">
            <a:avLst/>
          </a:prstGeom>
        </p:spPr>
      </p:pic>
    </p:spTree>
    <p:extLst>
      <p:ext uri="{BB962C8B-B14F-4D97-AF65-F5344CB8AC3E}">
        <p14:creationId xmlns:p14="http://schemas.microsoft.com/office/powerpoint/2010/main" val="1242019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10783</TotalTime>
  <Words>2657</Words>
  <Application>Microsoft Office PowerPoint</Application>
  <PresentationFormat>Laajakuva</PresentationFormat>
  <Paragraphs>101</Paragraphs>
  <Slides>16</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16</vt:i4>
      </vt:variant>
    </vt:vector>
  </HeadingPairs>
  <TitlesOfParts>
    <vt:vector size="20" baseType="lpstr">
      <vt:lpstr>Arial</vt:lpstr>
      <vt:lpstr>Calibri</vt:lpstr>
      <vt:lpstr>Calibri Light</vt:lpstr>
      <vt:lpstr>Office-teema</vt:lpstr>
      <vt:lpstr>ROB-FIN 2020</vt:lpstr>
      <vt:lpstr>STUDY DESIGN</vt:lpstr>
      <vt:lpstr>DATA COLLECTION</vt:lpstr>
      <vt:lpstr>ETHICAL ASPECTS</vt:lpstr>
      <vt:lpstr>THL.n vastauskirje Laaturekisteri-ilmoitukseen 24.6.20</vt:lpstr>
      <vt:lpstr>PowerPoint-esitys</vt:lpstr>
      <vt:lpstr>PowerPoint-esitys</vt:lpstr>
      <vt:lpstr>DATA merging</vt:lpstr>
      <vt:lpstr>Potilasmäärän kehitys 1999-2019</vt:lpstr>
      <vt:lpstr>Seurannassa olevien potilaiden diagnoosit 2019</vt:lpstr>
      <vt:lpstr>Biologiset ja JAK/PDE4 estäjät - seurantatiedot 2019 loppuun</vt:lpstr>
      <vt:lpstr>ROB-FIN työryhmä</vt:lpstr>
      <vt:lpstr>Suunnitelmia</vt:lpstr>
      <vt:lpstr>Tuoreimmat julkaisut 2020-</vt:lpstr>
      <vt:lpstr>ROB-FIN Publications 2018-2015</vt:lpstr>
      <vt:lpstr>ROB-FIN Publications 2015-2006</vt:lpstr>
    </vt:vector>
  </TitlesOfParts>
  <Company>HUS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GTI kokous 22.09.2017</dc:title>
  <dc:creator>Nordström Dan</dc:creator>
  <cp:lastModifiedBy>Nordström Dan</cp:lastModifiedBy>
  <cp:revision>53</cp:revision>
  <dcterms:created xsi:type="dcterms:W3CDTF">2017-09-12T08:24:44Z</dcterms:created>
  <dcterms:modified xsi:type="dcterms:W3CDTF">2020-10-02T10:15:39Z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13490181</vt:i4>
  </property>
  <property fmtid="{D5CDD505-2E9C-101B-9397-08002B2CF9AE}" pid="3" name="_NewReviewCycle">
    <vt:lpwstr/>
  </property>
  <property fmtid="{D5CDD505-2E9C-101B-9397-08002B2CF9AE}" pid="4" name="_EmailSubject">
    <vt:lpwstr>SRY:n sivut</vt:lpwstr>
  </property>
  <property fmtid="{D5CDD505-2E9C-101B-9397-08002B2CF9AE}" pid="5" name="_AuthorEmail">
    <vt:lpwstr>Dan.Nordstrom@hus.fi</vt:lpwstr>
  </property>
  <property fmtid="{D5CDD505-2E9C-101B-9397-08002B2CF9AE}" pid="6" name="_AuthorEmailDisplayName">
    <vt:lpwstr>Nordström Dan</vt:lpwstr>
  </property>
  <property fmtid="{D5CDD505-2E9C-101B-9397-08002B2CF9AE}" pid="7" name="_PreviousAdHocReviewCycleID">
    <vt:i4>1148890907</vt:i4>
  </property>
</Properties>
</file>