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7" r:id="rId2"/>
    <p:sldId id="264" r:id="rId3"/>
    <p:sldId id="258" r:id="rId4"/>
    <p:sldId id="263" r:id="rId5"/>
    <p:sldId id="262" r:id="rId6"/>
    <p:sldId id="271" r:id="rId7"/>
    <p:sldId id="272" r:id="rId8"/>
    <p:sldId id="261" r:id="rId9"/>
    <p:sldId id="274" r:id="rId10"/>
    <p:sldId id="275" r:id="rId11"/>
    <p:sldId id="276" r:id="rId12"/>
    <p:sldId id="273" r:id="rId13"/>
    <p:sldId id="277" r:id="rId14"/>
    <p:sldId id="265" r:id="rId15"/>
    <p:sldId id="269" r:id="rId16"/>
    <p:sldId id="270" r:id="rId17"/>
    <p:sldId id="266" r:id="rId18"/>
    <p:sldId id="267" r:id="rId19"/>
  </p:sldIdLst>
  <p:sldSz cx="9144000" cy="6858000" type="screen4x3"/>
  <p:notesSz cx="6865938" cy="999807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54" autoAdjust="0"/>
  </p:normalViewPr>
  <p:slideViewPr>
    <p:cSldViewPr>
      <p:cViewPr varScale="1">
        <p:scale>
          <a:sx n="109" d="100"/>
          <a:sy n="109" d="100"/>
        </p:scale>
        <p:origin x="1674" y="96"/>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N:\ROB-FIN\vuosiraportt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dLbls>
          <c:showLegendKey val="0"/>
          <c:showVal val="0"/>
          <c:showCatName val="0"/>
          <c:showSerName val="0"/>
          <c:showPercent val="0"/>
          <c:showBubbleSize val="0"/>
        </c:dLbls>
        <c:gapWidth val="150"/>
        <c:axId val="146507904"/>
        <c:axId val="193544680"/>
      </c:barChart>
      <c:catAx>
        <c:axId val="146507904"/>
        <c:scaling>
          <c:orientation val="minMax"/>
        </c:scaling>
        <c:delete val="0"/>
        <c:axPos val="b"/>
        <c:numFmt formatCode="General" sourceLinked="1"/>
        <c:majorTickMark val="out"/>
        <c:minorTickMark val="none"/>
        <c:tickLblPos val="nextTo"/>
        <c:crossAx val="193544680"/>
        <c:crosses val="autoZero"/>
        <c:auto val="1"/>
        <c:lblAlgn val="ctr"/>
        <c:lblOffset val="100"/>
        <c:noMultiLvlLbl val="0"/>
      </c:catAx>
      <c:valAx>
        <c:axId val="193544680"/>
        <c:scaling>
          <c:orientation val="minMax"/>
        </c:scaling>
        <c:delete val="0"/>
        <c:axPos val="l"/>
        <c:numFmt formatCode="General" sourceLinked="1"/>
        <c:majorTickMark val="out"/>
        <c:minorTickMark val="none"/>
        <c:tickLblPos val="nextTo"/>
        <c:crossAx val="146507904"/>
        <c:crosses val="autoZero"/>
        <c:crossBetween val="between"/>
      </c:valAx>
      <c:spPr>
        <a:noFill/>
        <a:ln w="25400">
          <a:noFill/>
        </a:ln>
      </c:spPr>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4975" cy="50165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9375" y="0"/>
            <a:ext cx="2974975" cy="501650"/>
          </a:xfrm>
          <a:prstGeom prst="rect">
            <a:avLst/>
          </a:prstGeom>
        </p:spPr>
        <p:txBody>
          <a:bodyPr vert="horz" lIns="91440" tIns="45720" rIns="91440" bIns="45720" rtlCol="0"/>
          <a:lstStyle>
            <a:lvl1pPr algn="r">
              <a:defRPr sz="1200"/>
            </a:lvl1pPr>
          </a:lstStyle>
          <a:p>
            <a:fld id="{6AE9475A-44D3-4316-8E70-3FF1C3D36310}" type="datetimeFigureOut">
              <a:rPr lang="fi-FI" smtClean="0"/>
              <a:t>18.6.2021</a:t>
            </a:fld>
            <a:endParaRPr lang="fi-FI"/>
          </a:p>
        </p:txBody>
      </p:sp>
      <p:sp>
        <p:nvSpPr>
          <p:cNvPr id="4" name="Dian kuvan paikkamerkki 3"/>
          <p:cNvSpPr>
            <a:spLocks noGrp="1" noRot="1" noChangeAspect="1"/>
          </p:cNvSpPr>
          <p:nvPr>
            <p:ph type="sldImg" idx="2"/>
          </p:nvPr>
        </p:nvSpPr>
        <p:spPr>
          <a:xfrm>
            <a:off x="1184275" y="1249363"/>
            <a:ext cx="4498975" cy="33750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7388" y="4811713"/>
            <a:ext cx="5492750" cy="3937000"/>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96425"/>
            <a:ext cx="2974975" cy="50165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9375" y="9496425"/>
            <a:ext cx="2974975" cy="501650"/>
          </a:xfrm>
          <a:prstGeom prst="rect">
            <a:avLst/>
          </a:prstGeom>
        </p:spPr>
        <p:txBody>
          <a:bodyPr vert="horz" lIns="91440" tIns="45720" rIns="91440" bIns="45720" rtlCol="0" anchor="b"/>
          <a:lstStyle>
            <a:lvl1pPr algn="r">
              <a:defRPr sz="1200"/>
            </a:lvl1pPr>
          </a:lstStyle>
          <a:p>
            <a:fld id="{803375A5-E4B7-4E47-80F2-214F5EB8D598}" type="slidenum">
              <a:rPr lang="fi-FI" smtClean="0"/>
              <a:t>‹#›</a:t>
            </a:fld>
            <a:endParaRPr lang="fi-FI"/>
          </a:p>
        </p:txBody>
      </p:sp>
    </p:spTree>
    <p:extLst>
      <p:ext uri="{BB962C8B-B14F-4D97-AF65-F5344CB8AC3E}">
        <p14:creationId xmlns:p14="http://schemas.microsoft.com/office/powerpoint/2010/main" val="909357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03375A5-E4B7-4E47-80F2-214F5EB8D598}" type="slidenum">
              <a:rPr lang="fi-FI" smtClean="0"/>
              <a:t>7</a:t>
            </a:fld>
            <a:endParaRPr lang="fi-FI"/>
          </a:p>
        </p:txBody>
      </p:sp>
    </p:spTree>
    <p:extLst>
      <p:ext uri="{BB962C8B-B14F-4D97-AF65-F5344CB8AC3E}">
        <p14:creationId xmlns:p14="http://schemas.microsoft.com/office/powerpoint/2010/main" val="3506154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03375A5-E4B7-4E47-80F2-214F5EB8D598}" type="slidenum">
              <a:rPr lang="fi-FI" smtClean="0"/>
              <a:t>8</a:t>
            </a:fld>
            <a:endParaRPr lang="fi-FI"/>
          </a:p>
        </p:txBody>
      </p:sp>
    </p:spTree>
    <p:extLst>
      <p:ext uri="{BB962C8B-B14F-4D97-AF65-F5344CB8AC3E}">
        <p14:creationId xmlns:p14="http://schemas.microsoft.com/office/powerpoint/2010/main" val="2559571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03375A5-E4B7-4E47-80F2-214F5EB8D598}" type="slidenum">
              <a:rPr lang="fi-FI" smtClean="0"/>
              <a:t>9</a:t>
            </a:fld>
            <a:endParaRPr lang="fi-FI"/>
          </a:p>
        </p:txBody>
      </p:sp>
    </p:spTree>
    <p:extLst>
      <p:ext uri="{BB962C8B-B14F-4D97-AF65-F5344CB8AC3E}">
        <p14:creationId xmlns:p14="http://schemas.microsoft.com/office/powerpoint/2010/main" val="2540821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03375A5-E4B7-4E47-80F2-214F5EB8D598}" type="slidenum">
              <a:rPr lang="fi-FI" smtClean="0"/>
              <a:t>10</a:t>
            </a:fld>
            <a:endParaRPr lang="fi-FI"/>
          </a:p>
        </p:txBody>
      </p:sp>
    </p:spTree>
    <p:extLst>
      <p:ext uri="{BB962C8B-B14F-4D97-AF65-F5344CB8AC3E}">
        <p14:creationId xmlns:p14="http://schemas.microsoft.com/office/powerpoint/2010/main" val="3094123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03375A5-E4B7-4E47-80F2-214F5EB8D598}" type="slidenum">
              <a:rPr lang="fi-FI" smtClean="0"/>
              <a:t>11</a:t>
            </a:fld>
            <a:endParaRPr lang="fi-FI"/>
          </a:p>
        </p:txBody>
      </p:sp>
    </p:spTree>
    <p:extLst>
      <p:ext uri="{BB962C8B-B14F-4D97-AF65-F5344CB8AC3E}">
        <p14:creationId xmlns:p14="http://schemas.microsoft.com/office/powerpoint/2010/main" val="2259185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03375A5-E4B7-4E47-80F2-214F5EB8D598}" type="slidenum">
              <a:rPr lang="fi-FI" smtClean="0"/>
              <a:t>12</a:t>
            </a:fld>
            <a:endParaRPr lang="fi-FI"/>
          </a:p>
        </p:txBody>
      </p:sp>
    </p:spTree>
    <p:extLst>
      <p:ext uri="{BB962C8B-B14F-4D97-AF65-F5344CB8AC3E}">
        <p14:creationId xmlns:p14="http://schemas.microsoft.com/office/powerpoint/2010/main" val="3537945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6D86462-2A60-4320-8821-EC6C04F1F6E6}" type="datetimeFigureOut">
              <a:rPr lang="fi-FI" smtClean="0"/>
              <a:t>18.6.2021</a:t>
            </a:fld>
            <a:endParaRPr lang="fi-FI"/>
          </a:p>
        </p:txBody>
      </p:sp>
      <p:sp>
        <p:nvSpPr>
          <p:cNvPr id="17" name="Footer Placeholder 16"/>
          <p:cNvSpPr>
            <a:spLocks noGrp="1"/>
          </p:cNvSpPr>
          <p:nvPr>
            <p:ph type="ftr" sz="quarter" idx="11"/>
          </p:nvPr>
        </p:nvSpPr>
        <p:spPr/>
        <p:txBody>
          <a:bodyPr/>
          <a:lstStyle/>
          <a:p>
            <a:endParaRPr lang="fi-FI"/>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E2F5F7C-78EA-48AA-A799-1122EA130269}" type="slidenum">
              <a:rPr lang="fi-FI" smtClean="0"/>
              <a:t>‹#›</a:t>
            </a:fld>
            <a:endParaRPr lang="fi-FI"/>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D86462-2A60-4320-8821-EC6C04F1F6E6}" type="datetimeFigureOut">
              <a:rPr lang="fi-FI" smtClean="0"/>
              <a:t>18.6.2021</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E2F5F7C-78EA-48AA-A799-1122EA130269}"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D86462-2A60-4320-8821-EC6C04F1F6E6}" type="datetimeFigureOut">
              <a:rPr lang="fi-FI" smtClean="0"/>
              <a:t>18.6.2021</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E2F5F7C-78EA-48AA-A799-1122EA130269}"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6D86462-2A60-4320-8821-EC6C04F1F6E6}" type="datetimeFigureOut">
              <a:rPr lang="fi-FI" smtClean="0"/>
              <a:t>18.6.2021</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E2F5F7C-78EA-48AA-A799-1122EA130269}" type="slidenum">
              <a:rPr lang="fi-FI" smtClean="0"/>
              <a:t>‹#›</a:t>
            </a:fld>
            <a:endParaRPr lang="fi-FI"/>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D86462-2A60-4320-8821-EC6C04F1F6E6}" type="datetimeFigureOut">
              <a:rPr lang="fi-FI" smtClean="0"/>
              <a:t>18.6.2021</a:t>
            </a:fld>
            <a:endParaRPr lang="fi-FI"/>
          </a:p>
        </p:txBody>
      </p:sp>
      <p:sp>
        <p:nvSpPr>
          <p:cNvPr id="5" name="Footer Placeholder 4"/>
          <p:cNvSpPr>
            <a:spLocks noGrp="1"/>
          </p:cNvSpPr>
          <p:nvPr>
            <p:ph type="ftr" sz="quarter" idx="11"/>
          </p:nvPr>
        </p:nvSpPr>
        <p:spPr>
          <a:xfrm>
            <a:off x="800100" y="6172200"/>
            <a:ext cx="4000500" cy="457200"/>
          </a:xfrm>
        </p:spPr>
        <p:txBody>
          <a:bodyPr/>
          <a:lstStyle/>
          <a:p>
            <a:endParaRPr lang="fi-FI"/>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E2F5F7C-78EA-48AA-A799-1122EA130269}" type="slidenum">
              <a:rPr lang="fi-FI" smtClean="0"/>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6D86462-2A60-4320-8821-EC6C04F1F6E6}" type="datetimeFigureOut">
              <a:rPr lang="fi-FI" smtClean="0"/>
              <a:t>18.6.2021</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E2F5F7C-78EA-48AA-A799-1122EA130269}" type="slidenum">
              <a:rPr lang="fi-FI" smtClean="0"/>
              <a:t>‹#›</a:t>
            </a:fld>
            <a:endParaRPr lang="fi-FI"/>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6D86462-2A60-4320-8821-EC6C04F1F6E6}" type="datetimeFigureOut">
              <a:rPr lang="fi-FI" smtClean="0"/>
              <a:t>18.6.2021</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5E2F5F7C-78EA-48AA-A799-1122EA130269}" type="slidenum">
              <a:rPr lang="fi-FI" smtClean="0"/>
              <a:t>‹#›</a:t>
            </a:fld>
            <a:endParaRPr lang="fi-FI"/>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D86462-2A60-4320-8821-EC6C04F1F6E6}" type="datetimeFigureOut">
              <a:rPr lang="fi-FI" smtClean="0"/>
              <a:t>18.6.2021</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5E2F5F7C-78EA-48AA-A799-1122EA130269}"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86462-2A60-4320-8821-EC6C04F1F6E6}" type="datetimeFigureOut">
              <a:rPr lang="fi-FI" smtClean="0"/>
              <a:t>18.6.2021</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5E2F5F7C-78EA-48AA-A799-1122EA130269}"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D86462-2A60-4320-8821-EC6C04F1F6E6}" type="datetimeFigureOut">
              <a:rPr lang="fi-FI" smtClean="0"/>
              <a:t>18.6.2021</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E2F5F7C-78EA-48AA-A799-1122EA130269}" type="slidenum">
              <a:rPr lang="fi-FI" smtClean="0"/>
              <a:t>‹#›</a:t>
            </a:fld>
            <a:endParaRPr lang="fi-FI"/>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D86462-2A60-4320-8821-EC6C04F1F6E6}" type="datetimeFigureOut">
              <a:rPr lang="fi-FI" smtClean="0"/>
              <a:t>18.6.2021</a:t>
            </a:fld>
            <a:endParaRPr lang="fi-FI"/>
          </a:p>
        </p:txBody>
      </p:sp>
      <p:sp>
        <p:nvSpPr>
          <p:cNvPr id="6" name="Footer Placeholder 5"/>
          <p:cNvSpPr>
            <a:spLocks noGrp="1"/>
          </p:cNvSpPr>
          <p:nvPr>
            <p:ph type="ftr" sz="quarter" idx="11"/>
          </p:nvPr>
        </p:nvSpPr>
        <p:spPr>
          <a:xfrm>
            <a:off x="914400" y="6172200"/>
            <a:ext cx="3886200" cy="457200"/>
          </a:xfrm>
        </p:spPr>
        <p:txBody>
          <a:bodyPr/>
          <a:lstStyle/>
          <a:p>
            <a:endParaRPr lang="fi-FI"/>
          </a:p>
        </p:txBody>
      </p:sp>
      <p:sp>
        <p:nvSpPr>
          <p:cNvPr id="7" name="Slide Number Placeholder 6"/>
          <p:cNvSpPr>
            <a:spLocks noGrp="1"/>
          </p:cNvSpPr>
          <p:nvPr>
            <p:ph type="sldNum" sz="quarter" idx="12"/>
          </p:nvPr>
        </p:nvSpPr>
        <p:spPr>
          <a:xfrm>
            <a:off x="146304" y="6208776"/>
            <a:ext cx="457200" cy="457200"/>
          </a:xfrm>
        </p:spPr>
        <p:txBody>
          <a:bodyPr/>
          <a:lstStyle/>
          <a:p>
            <a:fld id="{5E2F5F7C-78EA-48AA-A799-1122EA130269}" type="slidenum">
              <a:rPr lang="fi-FI" smtClean="0"/>
              <a:t>‹#›</a:t>
            </a:fld>
            <a:endParaRPr lang="fi-FI"/>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6D86462-2A60-4320-8821-EC6C04F1F6E6}" type="datetimeFigureOut">
              <a:rPr lang="fi-FI" smtClean="0"/>
              <a:t>18.6.2021</a:t>
            </a:fld>
            <a:endParaRPr lang="fi-FI"/>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i-FI"/>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E2F5F7C-78EA-48AA-A799-1122EA130269}"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urldefense.proofpoint.com/v2/url?u=https-3A__pubmed.ncbi.nlm.nih.gov_33460531_&amp;d=DwMFAw&amp;c=ZbgFmJjg4pdtrnL2HUJUDw&amp;r=rfz26A_m_rZqT4YMAwUUvCrm8hMowpI57_okK1XNcOU&amp;m=bZunKMObJPulHV99F9PC2UH-0W9ps_OLYWhD2WfNdKI&amp;s=U27Ilgfbwv0SQZKRj-999jgrXy8lRLdsLvCqgOVEJ1s&amp;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1143000"/>
          </a:xfrm>
        </p:spPr>
        <p:txBody>
          <a:bodyPr>
            <a:noAutofit/>
          </a:bodyPr>
          <a:lstStyle/>
          <a:p>
            <a:r>
              <a:rPr lang="fi-FI" sz="3700" dirty="0" smtClean="0"/>
              <a:t>KANSALLINEN REUMAREKISTERI-TUTKIMUS (ROB-FIN)</a:t>
            </a:r>
            <a:endParaRPr lang="fi-FI" sz="3700" dirty="0"/>
          </a:p>
        </p:txBody>
      </p:sp>
      <p:sp>
        <p:nvSpPr>
          <p:cNvPr id="3" name="Content Placeholder 2"/>
          <p:cNvSpPr>
            <a:spLocks noGrp="1"/>
          </p:cNvSpPr>
          <p:nvPr>
            <p:ph sz="quarter" idx="1"/>
          </p:nvPr>
        </p:nvSpPr>
        <p:spPr>
          <a:xfrm>
            <a:off x="914400" y="1916832"/>
            <a:ext cx="7772400" cy="3779912"/>
          </a:xfrm>
        </p:spPr>
        <p:txBody>
          <a:bodyPr>
            <a:normAutofit/>
          </a:bodyPr>
          <a:lstStyle/>
          <a:p>
            <a:r>
              <a:rPr lang="fi-FI" dirty="0" smtClean="0"/>
              <a:t>Prospektiivinen kohorttitutkimus biologisten reumalääkkeiden käyttäjistä</a:t>
            </a:r>
          </a:p>
          <a:p>
            <a:r>
              <a:rPr lang="fi-FI" dirty="0" smtClean="0"/>
              <a:t>Suomen reumatologisen yhdistyksen (SRY)  vuonna 1999 perustama</a:t>
            </a:r>
          </a:p>
          <a:p>
            <a:r>
              <a:rPr lang="fi-FI" dirty="0" smtClean="0"/>
              <a:t>Tiedonkeruu tapahtuu erikoissairaanhoidon seurantakäyntien yhteydessä</a:t>
            </a:r>
          </a:p>
          <a:p>
            <a:r>
              <a:rPr lang="fi-FI" dirty="0"/>
              <a:t>S</a:t>
            </a:r>
            <a:r>
              <a:rPr lang="fi-FI" dirty="0" smtClean="0"/>
              <a:t>ähköiset potilasalustat pääsääntöisesti käytössä (</a:t>
            </a:r>
            <a:r>
              <a:rPr lang="fi-FI" dirty="0" err="1" smtClean="0"/>
              <a:t>GotreatIT</a:t>
            </a:r>
            <a:r>
              <a:rPr lang="fi-FI" dirty="0" smtClean="0"/>
              <a:t>, BCB)</a:t>
            </a:r>
          </a:p>
          <a:p>
            <a:pPr marL="0" indent="0">
              <a:buNone/>
            </a:pPr>
            <a:endParaRPr lang="fi-FI" dirty="0"/>
          </a:p>
        </p:txBody>
      </p:sp>
    </p:spTree>
    <p:extLst>
      <p:ext uri="{BB962C8B-B14F-4D97-AF65-F5344CB8AC3E}">
        <p14:creationId xmlns:p14="http://schemas.microsoft.com/office/powerpoint/2010/main" val="3441042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1"/>
          <p:cNvSpPr>
            <a:spLocks noGrp="1"/>
          </p:cNvSpPr>
          <p:nvPr>
            <p:ph type="title"/>
          </p:nvPr>
        </p:nvSpPr>
        <p:spPr>
          <a:xfrm>
            <a:off x="1115616" y="116632"/>
            <a:ext cx="7344816" cy="562074"/>
          </a:xfrm>
        </p:spPr>
        <p:txBody>
          <a:bodyPr>
            <a:noAutofit/>
          </a:bodyPr>
          <a:lstStyle/>
          <a:p>
            <a:r>
              <a:rPr lang="fi-FI" sz="2600" dirty="0" smtClean="0"/>
              <a:t>JAK/PDE4 estäjät </a:t>
            </a:r>
            <a:r>
              <a:rPr lang="fi-FI" sz="2600" dirty="0"/>
              <a:t>- seurantatiedot 2020 loppuun</a:t>
            </a:r>
          </a:p>
        </p:txBody>
      </p:sp>
      <p:pic>
        <p:nvPicPr>
          <p:cNvPr id="6" name="Sisällön paikkamerkki 5"/>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2191544" y="1558280"/>
            <a:ext cx="4895056" cy="4895056"/>
          </a:xfrm>
        </p:spPr>
      </p:pic>
    </p:spTree>
    <p:extLst>
      <p:ext uri="{BB962C8B-B14F-4D97-AF65-F5344CB8AC3E}">
        <p14:creationId xmlns:p14="http://schemas.microsoft.com/office/powerpoint/2010/main" val="1227004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971600" y="44624"/>
            <a:ext cx="7128792" cy="562074"/>
          </a:xfrm>
        </p:spPr>
        <p:txBody>
          <a:bodyPr>
            <a:noAutofit/>
          </a:bodyPr>
          <a:lstStyle/>
          <a:p>
            <a:r>
              <a:rPr lang="fi-FI" sz="2600" dirty="0"/>
              <a:t>TNF </a:t>
            </a:r>
            <a:r>
              <a:rPr lang="fi-FI" sz="2600" dirty="0" smtClean="0"/>
              <a:t>inhibiittorit </a:t>
            </a:r>
            <a:r>
              <a:rPr lang="fi-FI" sz="2800" dirty="0"/>
              <a:t>- seurantatiedot 2020 loppuun</a:t>
            </a:r>
            <a:endParaRPr lang="fi-FI" sz="2600" dirty="0"/>
          </a:p>
        </p:txBody>
      </p:sp>
      <p:pic>
        <p:nvPicPr>
          <p:cNvPr id="6" name="Sisällön paikkamerkki 5"/>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793806" y="491796"/>
            <a:ext cx="7810641" cy="6249572"/>
          </a:xfrm>
        </p:spPr>
      </p:pic>
    </p:spTree>
    <p:extLst>
      <p:ext uri="{BB962C8B-B14F-4D97-AF65-F5344CB8AC3E}">
        <p14:creationId xmlns:p14="http://schemas.microsoft.com/office/powerpoint/2010/main" val="1947508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23528" y="116632"/>
            <a:ext cx="8568952" cy="562074"/>
          </a:xfrm>
        </p:spPr>
        <p:txBody>
          <a:bodyPr>
            <a:noAutofit/>
          </a:bodyPr>
          <a:lstStyle/>
          <a:p>
            <a:r>
              <a:rPr lang="fi-FI" sz="2600" dirty="0" smtClean="0"/>
              <a:t>Biologiset ja JAK/PDE4 estäjät (muut kuin TNF inhibiittorit)</a:t>
            </a:r>
            <a:endParaRPr lang="fi-FI" sz="2600" dirty="0"/>
          </a:p>
        </p:txBody>
      </p:sp>
      <p:pic>
        <p:nvPicPr>
          <p:cNvPr id="9" name="Sisällön paikkamerkki 8"/>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611559" y="562046"/>
            <a:ext cx="7722843" cy="6179322"/>
          </a:xfrm>
        </p:spPr>
      </p:pic>
    </p:spTree>
    <p:extLst>
      <p:ext uri="{BB962C8B-B14F-4D97-AF65-F5344CB8AC3E}">
        <p14:creationId xmlns:p14="http://schemas.microsoft.com/office/powerpoint/2010/main" val="22718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14400" y="274638"/>
            <a:ext cx="7772400" cy="490066"/>
          </a:xfrm>
        </p:spPr>
        <p:txBody>
          <a:bodyPr>
            <a:noAutofit/>
          </a:bodyPr>
          <a:lstStyle/>
          <a:p>
            <a:r>
              <a:rPr lang="fi-FI" sz="2400" dirty="0" smtClean="0">
                <a:latin typeface="Franklin Gothic Book" panose="020B0503020102020204" pitchFamily="34" charset="0"/>
              </a:rPr>
              <a:t>ROB-FIN julkaisut</a:t>
            </a:r>
            <a:endParaRPr lang="fi-FI" sz="2400" dirty="0">
              <a:latin typeface="Franklin Gothic Book" panose="020B0503020102020204" pitchFamily="34" charset="0"/>
            </a:endParaRPr>
          </a:p>
        </p:txBody>
      </p:sp>
      <p:sp>
        <p:nvSpPr>
          <p:cNvPr id="3" name="Sisällön paikkamerkki 2"/>
          <p:cNvSpPr>
            <a:spLocks noGrp="1"/>
          </p:cNvSpPr>
          <p:nvPr>
            <p:ph sz="quarter" idx="1"/>
          </p:nvPr>
        </p:nvSpPr>
        <p:spPr>
          <a:xfrm>
            <a:off x="467544" y="692696"/>
            <a:ext cx="8219256" cy="6048672"/>
          </a:xfrm>
        </p:spPr>
        <p:txBody>
          <a:bodyPr>
            <a:normAutofit fontScale="25000" lnSpcReduction="20000"/>
          </a:bodyPr>
          <a:lstStyle/>
          <a:p>
            <a:r>
              <a:rPr lang="en-US" sz="4800" dirty="0" smtClean="0"/>
              <a:t> Hellgren K, Ballegaard C, Delcoigne B, Cordtz R, Nordström D, Aaltonen K, et al. </a:t>
            </a:r>
            <a:r>
              <a:rPr lang="en-GB" sz="4800" dirty="0"/>
              <a:t>Risk of solid cancers overall and by subtypes in patients with psoriatic arthritis treated with tumour necrosis factor inhibitors</a:t>
            </a:r>
            <a:r>
              <a:rPr lang="fi-FI" sz="4800" dirty="0"/>
              <a:t>. </a:t>
            </a:r>
            <a:r>
              <a:rPr lang="en-GB" sz="4800" dirty="0"/>
              <a:t>A Nordic cohort study. </a:t>
            </a:r>
            <a:r>
              <a:rPr lang="fi-FI" sz="4800" dirty="0" err="1" smtClean="0"/>
              <a:t>Rheumatology</a:t>
            </a:r>
            <a:r>
              <a:rPr lang="fi-FI" sz="4800" dirty="0" smtClean="0"/>
              <a:t> 2021:00:1-13.</a:t>
            </a:r>
          </a:p>
          <a:p>
            <a:r>
              <a:rPr lang="en-US" sz="4800" dirty="0"/>
              <a:t>Michelsen B, Georgiadis S, Di Giuseppe D, Loft AG, Nissen MJ, Iannone F, Pombo-Suarez M, Mann H, Rotar Z, Eklund KK</a:t>
            </a:r>
            <a:r>
              <a:rPr lang="en-US" sz="4800" dirty="0" smtClean="0"/>
              <a:t>, et </a:t>
            </a:r>
            <a:r>
              <a:rPr lang="en-US" sz="4800" dirty="0" err="1" smtClean="0"/>
              <a:t>al.Real</a:t>
            </a:r>
            <a:r>
              <a:rPr lang="en-US" sz="4800" dirty="0" smtClean="0"/>
              <a:t>-world 6 and 12-months Drug Retention, remission and response rates of </a:t>
            </a:r>
            <a:r>
              <a:rPr lang="en-US" sz="4800" dirty="0" err="1" smtClean="0"/>
              <a:t>Secukinumab</a:t>
            </a:r>
            <a:r>
              <a:rPr lang="en-US" sz="4800" dirty="0" smtClean="0"/>
              <a:t> in 2017 </a:t>
            </a:r>
            <a:r>
              <a:rPr lang="en-US" sz="4800" dirty="0" err="1" smtClean="0"/>
              <a:t>PsA</a:t>
            </a:r>
            <a:r>
              <a:rPr lang="en-US" sz="4800" dirty="0" smtClean="0"/>
              <a:t> patients in 13 European countries.</a:t>
            </a:r>
            <a:r>
              <a:rPr lang="en-US" sz="4800" u="sng" dirty="0" smtClean="0">
                <a:hlinkClick r:id="rId2"/>
              </a:rPr>
              <a:t>..</a:t>
            </a:r>
            <a:r>
              <a:rPr lang="en-US" sz="4800" dirty="0" smtClean="0"/>
              <a:t> </a:t>
            </a:r>
            <a:r>
              <a:rPr lang="en-US" sz="4800" dirty="0"/>
              <a:t>Arthritis Care Res (Hoboken</a:t>
            </a:r>
            <a:r>
              <a:rPr lang="en-US" sz="4800" dirty="0" smtClean="0"/>
              <a:t>) 2021:Jan </a:t>
            </a:r>
            <a:r>
              <a:rPr lang="en-US" sz="4800" dirty="0"/>
              <a:t>18. </a:t>
            </a:r>
            <a:r>
              <a:rPr lang="en-US" sz="4800" dirty="0" err="1"/>
              <a:t>doi</a:t>
            </a:r>
            <a:r>
              <a:rPr lang="en-US" sz="4800" dirty="0"/>
              <a:t>: 10.1002/acr.24560. Online ahead of </a:t>
            </a:r>
            <a:r>
              <a:rPr lang="en-US" sz="4800" dirty="0" err="1"/>
              <a:t>print.PMID</a:t>
            </a:r>
            <a:r>
              <a:rPr lang="en-US" sz="4800" dirty="0"/>
              <a:t>: </a:t>
            </a:r>
            <a:r>
              <a:rPr lang="en-US" sz="4800" dirty="0" smtClean="0"/>
              <a:t>3346053.</a:t>
            </a:r>
            <a:endParaRPr lang="en-GB" sz="4800" dirty="0" smtClean="0"/>
          </a:p>
          <a:p>
            <a:r>
              <a:rPr lang="en-GB" sz="4800" dirty="0" smtClean="0"/>
              <a:t>Chatzidionysiou </a:t>
            </a:r>
            <a:r>
              <a:rPr lang="en-GB" sz="4800" dirty="0"/>
              <a:t>K, Delcoigne B, Frisell T, Hetland ML, Glintborg B, Dreyer L,   Cordtz R, Zobbe K, Nordström D, Trokovic N, Aaltonen K, </a:t>
            </a:r>
            <a:r>
              <a:rPr lang="en-GB" sz="4800" dirty="0" smtClean="0"/>
              <a:t>et al. </a:t>
            </a:r>
            <a:r>
              <a:rPr lang="en-GB" sz="4800" dirty="0"/>
              <a:t>How do we use biologics in rheumatoid arthritis   patients with a history of malignancy? </a:t>
            </a:r>
            <a:r>
              <a:rPr lang="en-US" sz="4800" dirty="0"/>
              <a:t>An assessment of treatment patterns using   Scandinavian registers. RMD </a:t>
            </a:r>
            <a:r>
              <a:rPr lang="en-US" sz="4800" dirty="0" smtClean="0"/>
              <a:t>Open 2020: </a:t>
            </a:r>
            <a:r>
              <a:rPr lang="en-US" sz="4800" dirty="0"/>
              <a:t>Sep;6(2):e001363. </a:t>
            </a:r>
            <a:r>
              <a:rPr lang="en-US" sz="4800" dirty="0" err="1"/>
              <a:t>doi</a:t>
            </a:r>
            <a:r>
              <a:rPr lang="en-US" sz="4800" dirty="0"/>
              <a:t>:   10.1136/rmdopen-2020-001363. PMID: 32900882; PMCID: </a:t>
            </a:r>
            <a:r>
              <a:rPr lang="en-US" sz="4800" dirty="0" smtClean="0"/>
              <a:t>PMC7510630. </a:t>
            </a:r>
          </a:p>
          <a:p>
            <a:r>
              <a:rPr lang="en-US" sz="4800" dirty="0" smtClean="0"/>
              <a:t> </a:t>
            </a:r>
            <a:r>
              <a:rPr lang="fi-FI" sz="4800" dirty="0" smtClean="0"/>
              <a:t>Glintborg </a:t>
            </a:r>
            <a:r>
              <a:rPr lang="fi-FI" sz="4800" dirty="0"/>
              <a:t>B, </a:t>
            </a:r>
            <a:r>
              <a:rPr lang="fi-FI" sz="4800" dirty="0" err="1"/>
              <a:t>Lindstrom</a:t>
            </a:r>
            <a:r>
              <a:rPr lang="fi-FI" sz="4800" dirty="0"/>
              <a:t> U, De Giuseppe D, Provan SA, </a:t>
            </a:r>
            <a:r>
              <a:rPr lang="fi-FI" sz="4800" dirty="0" err="1"/>
              <a:t>Gudbjornsson</a:t>
            </a:r>
            <a:r>
              <a:rPr lang="fi-FI" sz="4800" dirty="0"/>
              <a:t> B, Hetland   ML, Michelsen B, Wallman J, Aaltonen K, Hokkanen AM, Nordström D, </a:t>
            </a:r>
            <a:r>
              <a:rPr lang="fi-FI" sz="4800" dirty="0" smtClean="0"/>
              <a:t>et </a:t>
            </a:r>
            <a:r>
              <a:rPr lang="fi-FI" sz="4800" dirty="0" err="1" smtClean="0"/>
              <a:t>al</a:t>
            </a:r>
            <a:r>
              <a:rPr lang="fi-FI" sz="4800" dirty="0" smtClean="0"/>
              <a:t>; </a:t>
            </a:r>
            <a:r>
              <a:rPr lang="fi-FI" sz="4800" dirty="0"/>
              <a:t>DANBIO (Denmark), ARTIS/SRQ (Sweden), ICEBIO (</a:t>
            </a:r>
            <a:r>
              <a:rPr lang="fi-FI" sz="4800" dirty="0" err="1"/>
              <a:t>Iceland</a:t>
            </a:r>
            <a:r>
              <a:rPr lang="fi-FI" sz="4800" dirty="0"/>
              <a:t>), ROB-FIN (Finland),   NOR-DMARD (Norway) </a:t>
            </a:r>
            <a:r>
              <a:rPr lang="fi-FI" sz="4800" dirty="0" err="1"/>
              <a:t>registries</a:t>
            </a:r>
            <a:r>
              <a:rPr lang="fi-FI" sz="4800" dirty="0"/>
              <a:t>. </a:t>
            </a:r>
            <a:r>
              <a:rPr lang="en-US" sz="4800" dirty="0"/>
              <a:t>One-year treatment outcomes of </a:t>
            </a:r>
            <a:r>
              <a:rPr lang="en-US" sz="4800" dirty="0" err="1"/>
              <a:t>secukinumab</a:t>
            </a:r>
            <a:r>
              <a:rPr lang="en-US" sz="4800" dirty="0"/>
              <a:t> versus   tumor necrosis factor inhibitors in </a:t>
            </a:r>
            <a:r>
              <a:rPr lang="en-US" sz="4800" dirty="0" err="1"/>
              <a:t>Spondyloarthritis</a:t>
            </a:r>
            <a:r>
              <a:rPr lang="en-US" sz="4800" dirty="0"/>
              <a:t>. Arthritis Care Res   (Hoboken). 2020 Nov 30. </a:t>
            </a:r>
            <a:r>
              <a:rPr lang="en-US" sz="4800" dirty="0" err="1"/>
              <a:t>doi</a:t>
            </a:r>
            <a:r>
              <a:rPr lang="en-US" sz="4800" dirty="0"/>
              <a:t>: 10.1002/acr.24523. </a:t>
            </a:r>
            <a:r>
              <a:rPr lang="en-US" sz="4800" dirty="0" err="1"/>
              <a:t>Epub</a:t>
            </a:r>
            <a:r>
              <a:rPr lang="en-US" sz="4800" dirty="0"/>
              <a:t> ahead of print. PMID: </a:t>
            </a:r>
            <a:r>
              <a:rPr lang="en-US" sz="4800" dirty="0" smtClean="0"/>
              <a:t>33253491. </a:t>
            </a:r>
            <a:endParaRPr lang="fi-FI" sz="4800" dirty="0"/>
          </a:p>
          <a:p>
            <a:r>
              <a:rPr lang="fi-FI" sz="4800" dirty="0" smtClean="0"/>
              <a:t>Lindström </a:t>
            </a:r>
            <a:r>
              <a:rPr lang="fi-FI" sz="4800" dirty="0"/>
              <a:t>U, Glintborg B, Di Giuseppe D, Schjødt Jørgensen T, </a:t>
            </a:r>
            <a:r>
              <a:rPr lang="fi-FI" sz="4800" dirty="0" err="1"/>
              <a:t>Gudbjornsson</a:t>
            </a:r>
            <a:r>
              <a:rPr lang="fi-FI" sz="4800" dirty="0"/>
              <a:t> B, Lederballe Grøn K, Aarrestad Provan S, Michelsen B, Lund Hetland M, Wallman JK, Nordström D, Trokovic N, </a:t>
            </a:r>
            <a:r>
              <a:rPr lang="fi-FI" sz="4800" dirty="0" smtClean="0"/>
              <a:t>et al. </a:t>
            </a:r>
            <a:r>
              <a:rPr lang="en-US" sz="4800" dirty="0"/>
              <a:t>Comparison of treatment retention and response to </a:t>
            </a:r>
            <a:r>
              <a:rPr lang="en-US" sz="4800" dirty="0" err="1"/>
              <a:t>secukinumab</a:t>
            </a:r>
            <a:r>
              <a:rPr lang="en-US" sz="4800" dirty="0"/>
              <a:t> versus </a:t>
            </a:r>
            <a:r>
              <a:rPr lang="en-US" sz="4800" dirty="0" err="1"/>
              <a:t>tumour</a:t>
            </a:r>
            <a:r>
              <a:rPr lang="en-US" sz="4800" dirty="0"/>
              <a:t> necrosis factor inhibitors in psoriatic arthritis. </a:t>
            </a:r>
            <a:r>
              <a:rPr lang="fi-FI" sz="4800" dirty="0" err="1"/>
              <a:t>Rheumatology</a:t>
            </a:r>
            <a:r>
              <a:rPr lang="fi-FI" sz="4800" dirty="0"/>
              <a:t> (Oxford).  </a:t>
            </a:r>
            <a:r>
              <a:rPr lang="fi-FI" sz="4800" dirty="0" smtClean="0"/>
              <a:t>2020: </a:t>
            </a:r>
            <a:r>
              <a:rPr lang="fi-FI" sz="4800" dirty="0" err="1" smtClean="0"/>
              <a:t>Dec</a:t>
            </a:r>
            <a:r>
              <a:rPr lang="fi-FI" sz="4800" dirty="0" smtClean="0"/>
              <a:t> </a:t>
            </a:r>
            <a:r>
              <a:rPr lang="fi-FI" sz="4800" dirty="0"/>
              <a:t>26:keaa825. </a:t>
            </a:r>
            <a:r>
              <a:rPr lang="fi-FI" sz="4800" dirty="0" err="1"/>
              <a:t>doi</a:t>
            </a:r>
            <a:r>
              <a:rPr lang="fi-FI" sz="4800" dirty="0"/>
              <a:t>: 10.1093/</a:t>
            </a:r>
            <a:r>
              <a:rPr lang="fi-FI" sz="4800" dirty="0" err="1"/>
              <a:t>rheumatology</a:t>
            </a:r>
            <a:r>
              <a:rPr lang="fi-FI" sz="4800" dirty="0"/>
              <a:t>/keaa825. Online </a:t>
            </a:r>
            <a:r>
              <a:rPr lang="fi-FI" sz="4800" dirty="0" err="1"/>
              <a:t>ahead</a:t>
            </a:r>
            <a:r>
              <a:rPr lang="fi-FI" sz="4800" dirty="0"/>
              <a:t> of </a:t>
            </a:r>
            <a:r>
              <a:rPr lang="fi-FI" sz="4800" dirty="0" err="1" smtClean="0"/>
              <a:t>print</a:t>
            </a:r>
            <a:r>
              <a:rPr lang="fi-FI" sz="4800" dirty="0" smtClean="0"/>
              <a:t>.</a:t>
            </a:r>
            <a:endParaRPr lang="fi-FI" sz="4800" dirty="0"/>
          </a:p>
          <a:p>
            <a:r>
              <a:rPr lang="en-US" sz="4800" dirty="0" smtClean="0"/>
              <a:t> </a:t>
            </a:r>
            <a:r>
              <a:rPr lang="en-GB" sz="4800" dirty="0"/>
              <a:t>Michelsen B, Midtbøll Ørnbjerg L, Kvien TK, Pavelka K, Nissen MJ, Nordström </a:t>
            </a:r>
            <a:r>
              <a:rPr lang="en-GB" sz="4800" dirty="0" smtClean="0"/>
              <a:t>D, et al. </a:t>
            </a:r>
            <a:r>
              <a:rPr lang="en-US" sz="4800" dirty="0" smtClean="0"/>
              <a:t>Impact </a:t>
            </a:r>
            <a:r>
              <a:rPr lang="en-US" sz="4800" dirty="0"/>
              <a:t>of discordance between patient’s and evaluator’s global on </a:t>
            </a:r>
            <a:r>
              <a:rPr lang="en-US" sz="4800" dirty="0" err="1"/>
              <a:t>TNFi</a:t>
            </a:r>
            <a:r>
              <a:rPr lang="en-US" sz="4800" dirty="0"/>
              <a:t> retention and remission in 14868 </a:t>
            </a:r>
            <a:r>
              <a:rPr lang="en-US" sz="4800" dirty="0" err="1"/>
              <a:t>spondyloarthritis</a:t>
            </a:r>
            <a:r>
              <a:rPr lang="en-US" sz="4800" dirty="0"/>
              <a:t> </a:t>
            </a:r>
            <a:r>
              <a:rPr lang="en-GB" sz="4800" dirty="0"/>
              <a:t>in the </a:t>
            </a:r>
            <a:r>
              <a:rPr lang="en-GB" sz="4800" dirty="0" err="1"/>
              <a:t>EuroSpA</a:t>
            </a:r>
            <a:r>
              <a:rPr lang="en-GB" sz="4800" dirty="0"/>
              <a:t> Research Collaboration Network. Rheumatology </a:t>
            </a:r>
            <a:r>
              <a:rPr lang="en-GB" sz="4800" dirty="0" smtClean="0"/>
              <a:t>2020:59:2455-61.</a:t>
            </a:r>
            <a:endParaRPr lang="fi-FI" sz="4800" dirty="0"/>
          </a:p>
          <a:p>
            <a:r>
              <a:rPr lang="en-US" sz="4800" dirty="0" smtClean="0"/>
              <a:t>Brahe </a:t>
            </a:r>
            <a:r>
              <a:rPr lang="en-US" sz="4800" dirty="0"/>
              <a:t>CH, Ørnbjerg LM, Jacobsson L, Nissen MJ, Kristianslund EK, Mann H, Santos MJ, </a:t>
            </a:r>
            <a:r>
              <a:rPr lang="en-US" sz="4800" dirty="0" err="1"/>
              <a:t>Reino</a:t>
            </a:r>
            <a:r>
              <a:rPr lang="en-US" sz="4800" dirty="0"/>
              <a:t> JG, Nordström D, Rotar Z, </a:t>
            </a:r>
            <a:r>
              <a:rPr lang="en-US" sz="4800" dirty="0" err="1"/>
              <a:t>Gudbjornsson</a:t>
            </a:r>
            <a:r>
              <a:rPr lang="en-US" sz="4800" dirty="0"/>
              <a:t> B, Onen F, Codreanu C, Lindström U, Möller B, Kvien TK, Pavelka K, </a:t>
            </a:r>
            <a:r>
              <a:rPr lang="en-US" sz="4800" dirty="0" err="1"/>
              <a:t>Barcelos</a:t>
            </a:r>
            <a:r>
              <a:rPr lang="en-US" sz="4800" dirty="0"/>
              <a:t> A, Sánchez-Piedra C, Eklund KK, </a:t>
            </a:r>
            <a:r>
              <a:rPr lang="en-US" sz="4800" dirty="0" smtClean="0"/>
              <a:t>et al. </a:t>
            </a:r>
            <a:r>
              <a:rPr lang="en-US" sz="4800" dirty="0"/>
              <a:t>Retention and response rates in 14 261 </a:t>
            </a:r>
            <a:r>
              <a:rPr lang="en-US" sz="4800" dirty="0" err="1"/>
              <a:t>PsA</a:t>
            </a:r>
            <a:r>
              <a:rPr lang="en-US" sz="4800" dirty="0"/>
              <a:t> patients starting TNF inhibitor treatment-results from 12 countries in </a:t>
            </a:r>
            <a:r>
              <a:rPr lang="en-US" sz="4800" dirty="0" err="1"/>
              <a:t>EuroSpA</a:t>
            </a:r>
            <a:r>
              <a:rPr lang="en-US" sz="4800" dirty="0"/>
              <a:t> Rheumatology (Oxford</a:t>
            </a:r>
            <a:r>
              <a:rPr lang="en-US" sz="4800" dirty="0" smtClean="0"/>
              <a:t>) 2020:Jul </a:t>
            </a:r>
            <a:r>
              <a:rPr lang="en-US" sz="4800" dirty="0"/>
              <a:t>1;59(7):</a:t>
            </a:r>
            <a:r>
              <a:rPr lang="en-US" sz="4800" dirty="0" smtClean="0"/>
              <a:t>1640-1650. </a:t>
            </a:r>
            <a:endParaRPr lang="fi-FI" sz="4800" dirty="0"/>
          </a:p>
          <a:p>
            <a:r>
              <a:rPr lang="en-US" sz="4800" dirty="0"/>
              <a:t> </a:t>
            </a:r>
            <a:r>
              <a:rPr lang="en-US" sz="4800" dirty="0" smtClean="0"/>
              <a:t>Brahe CH, </a:t>
            </a:r>
            <a:r>
              <a:rPr lang="en-US" sz="4800" dirty="0"/>
              <a:t>L Midtbøll Ørnbjerg, L </a:t>
            </a:r>
            <a:r>
              <a:rPr lang="en-US" sz="4800" dirty="0" smtClean="0"/>
              <a:t>Jacobsson, </a:t>
            </a:r>
            <a:r>
              <a:rPr lang="en-US" sz="4800" dirty="0"/>
              <a:t>M J. Nissen, E Kristianslund, M José Santos, D Nordström, Z Rotar, B </a:t>
            </a:r>
            <a:r>
              <a:rPr lang="en-US" sz="4800" dirty="0" err="1"/>
              <a:t>Gudbjornsson</a:t>
            </a:r>
            <a:r>
              <a:rPr lang="en-US" sz="4800" dirty="0"/>
              <a:t>, F Onen, C Codreanu, U Lindström, B Möller</a:t>
            </a:r>
            <a:r>
              <a:rPr lang="en-AU" sz="4800" dirty="0"/>
              <a:t>, </a:t>
            </a:r>
            <a:r>
              <a:rPr lang="en-US" sz="4800" dirty="0"/>
              <a:t>T K Kvien, A </a:t>
            </a:r>
            <a:r>
              <a:rPr lang="en-US" sz="4800" dirty="0" err="1"/>
              <a:t>Barcelos</a:t>
            </a:r>
            <a:r>
              <a:rPr lang="en-US" sz="4800" dirty="0"/>
              <a:t>, K </a:t>
            </a:r>
            <a:r>
              <a:rPr lang="en-US" sz="4800" dirty="0" err="1"/>
              <a:t>K</a:t>
            </a:r>
            <a:r>
              <a:rPr lang="en-US" sz="4800" dirty="0"/>
              <a:t>. </a:t>
            </a:r>
            <a:r>
              <a:rPr lang="en-US" sz="4800" dirty="0" err="1" smtClean="0"/>
              <a:t>Eklund,et</a:t>
            </a:r>
            <a:r>
              <a:rPr lang="en-US" sz="4800" dirty="0" smtClean="0"/>
              <a:t> al. </a:t>
            </a:r>
            <a:r>
              <a:rPr lang="en-US" sz="4800" dirty="0"/>
              <a:t>Drug retention and response rates in 14,261 biologic-naïve patients with psoriatic arthritis starting TNF inhibitor treatment in routine care – results from 12 registries in the </a:t>
            </a:r>
            <a:r>
              <a:rPr lang="en-US" sz="4800" dirty="0" err="1"/>
              <a:t>EuroSpA</a:t>
            </a:r>
            <a:r>
              <a:rPr lang="en-US" sz="4800" dirty="0"/>
              <a:t> Research Network Collaboration. Rheumatology </a:t>
            </a:r>
            <a:r>
              <a:rPr lang="en-US" sz="4800" dirty="0" smtClean="0"/>
              <a:t>2020:59:1640-50.</a:t>
            </a:r>
            <a:r>
              <a:rPr lang="en-US" sz="4800" dirty="0"/>
              <a:t> </a:t>
            </a:r>
            <a:endParaRPr lang="en-US" sz="4800" dirty="0" smtClean="0"/>
          </a:p>
          <a:p>
            <a:r>
              <a:rPr lang="en-US" sz="4800" dirty="0" err="1" smtClean="0"/>
              <a:t>Midtbøl</a:t>
            </a:r>
            <a:r>
              <a:rPr lang="en-US" sz="4800" dirty="0" smtClean="0"/>
              <a:t> </a:t>
            </a:r>
            <a:r>
              <a:rPr lang="en-US" sz="4800" dirty="0"/>
              <a:t>Ørnbjerg L, Heegaard Brahe C, Askling J, Ciurea, </a:t>
            </a:r>
            <a:r>
              <a:rPr lang="en-US" sz="4800" dirty="0" err="1"/>
              <a:t>HermanMann</a:t>
            </a:r>
            <a:r>
              <a:rPr lang="en-US" sz="4800" dirty="0"/>
              <a:t> A, Onen F, Kristianslund EK, Nordström D, Maria José Santos, Catalin Codreanu, Juan Gómez </a:t>
            </a:r>
            <a:r>
              <a:rPr lang="en-US" sz="4800" dirty="0" err="1"/>
              <a:t>Reino</a:t>
            </a:r>
            <a:r>
              <a:rPr lang="en-US" sz="4800" dirty="0"/>
              <a:t>, Ziga Rotar, Bjorn </a:t>
            </a:r>
            <a:r>
              <a:rPr lang="en-US" sz="4800" dirty="0" err="1"/>
              <a:t>Gudbjornsson</a:t>
            </a:r>
            <a:r>
              <a:rPr lang="en-US" sz="4800" dirty="0"/>
              <a:t>, Daniela Di Giuseppe, Michael J. Nissen, Karel Pavelka, </a:t>
            </a:r>
            <a:r>
              <a:rPr lang="en-US" sz="4800" dirty="0" err="1"/>
              <a:t>Merih</a:t>
            </a:r>
            <a:r>
              <a:rPr lang="en-US" sz="4800" dirty="0"/>
              <a:t> </a:t>
            </a:r>
            <a:r>
              <a:rPr lang="en-US" sz="4800" dirty="0" err="1"/>
              <a:t>Birlik</a:t>
            </a:r>
            <a:r>
              <a:rPr lang="en-US" sz="4800" dirty="0"/>
              <a:t>, Tore K Kvien, Kari K. Eklund</a:t>
            </a:r>
            <a:r>
              <a:rPr lang="en-US" sz="4800" dirty="0" smtClean="0"/>
              <a:t>, et al.</a:t>
            </a:r>
            <a:r>
              <a:rPr lang="en-US" sz="4800" baseline="30000" dirty="0" smtClean="0"/>
              <a:t> </a:t>
            </a:r>
            <a:r>
              <a:rPr lang="en-US" sz="4800" dirty="0"/>
              <a:t>Treatment response and drug retention rates in 24,195 biologic-naïve patients with axial </a:t>
            </a:r>
            <a:r>
              <a:rPr lang="en-US" sz="4800" dirty="0" err="1"/>
              <a:t>spondyloarthritis</a:t>
            </a:r>
            <a:r>
              <a:rPr lang="en-US" sz="4800" dirty="0"/>
              <a:t> initiating </a:t>
            </a:r>
            <a:r>
              <a:rPr lang="en-US" sz="4800" dirty="0" err="1"/>
              <a:t>TNFi</a:t>
            </a:r>
            <a:r>
              <a:rPr lang="en-US" sz="4800" dirty="0"/>
              <a:t> treatment – routine care data from 12 registries in the </a:t>
            </a:r>
            <a:r>
              <a:rPr lang="en-US" sz="4800" dirty="0" err="1"/>
              <a:t>EuroSpA</a:t>
            </a:r>
            <a:r>
              <a:rPr lang="en-US" sz="4800" dirty="0"/>
              <a:t> collaboration. Ann Rheum Dis </a:t>
            </a:r>
            <a:r>
              <a:rPr lang="en-US" sz="4800" dirty="0" smtClean="0"/>
              <a:t>2019:78:1536-44.</a:t>
            </a:r>
            <a:endParaRPr lang="fi-FI" sz="4800" dirty="0"/>
          </a:p>
          <a:p>
            <a:endParaRPr lang="fi-FI" sz="4800" dirty="0"/>
          </a:p>
          <a:p>
            <a:r>
              <a:rPr lang="en-US" sz="4800" dirty="0" smtClean="0"/>
              <a:t>   </a:t>
            </a:r>
            <a:endParaRPr lang="fi-FI" sz="4800" dirty="0"/>
          </a:p>
          <a:p>
            <a:endParaRPr lang="fi-FI" dirty="0"/>
          </a:p>
        </p:txBody>
      </p:sp>
    </p:spTree>
    <p:extLst>
      <p:ext uri="{BB962C8B-B14F-4D97-AF65-F5344CB8AC3E}">
        <p14:creationId xmlns:p14="http://schemas.microsoft.com/office/powerpoint/2010/main" val="2961076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648072"/>
          </a:xfrm>
        </p:spPr>
        <p:txBody>
          <a:bodyPr>
            <a:normAutofit/>
          </a:bodyPr>
          <a:lstStyle/>
          <a:p>
            <a:r>
              <a:rPr lang="fi-FI" sz="2400" dirty="0" smtClean="0"/>
              <a:t>ROB-FIN julkaisut</a:t>
            </a:r>
            <a:endParaRPr lang="fi-FI" sz="2400" dirty="0"/>
          </a:p>
        </p:txBody>
      </p:sp>
      <p:sp>
        <p:nvSpPr>
          <p:cNvPr id="3" name="Content Placeholder 2"/>
          <p:cNvSpPr>
            <a:spLocks noGrp="1"/>
          </p:cNvSpPr>
          <p:nvPr>
            <p:ph sz="quarter" idx="1"/>
          </p:nvPr>
        </p:nvSpPr>
        <p:spPr>
          <a:xfrm>
            <a:off x="179512" y="620688"/>
            <a:ext cx="8856984" cy="6048672"/>
          </a:xfrm>
        </p:spPr>
        <p:txBody>
          <a:bodyPr>
            <a:noAutofit/>
          </a:bodyPr>
          <a:lstStyle/>
          <a:p>
            <a:r>
              <a:rPr lang="fi-FI" sz="1200" dirty="0"/>
              <a:t>Lindström U, Glintborg B, Di Giuseppe D, </a:t>
            </a:r>
            <a:r>
              <a:rPr lang="fi-FI" sz="1200" dirty="0" smtClean="0"/>
              <a:t>Nordström D, </a:t>
            </a:r>
            <a:r>
              <a:rPr lang="fi-FI" sz="1200" dirty="0"/>
              <a:t>Aarrestad Provan S, </a:t>
            </a:r>
            <a:r>
              <a:rPr lang="fi-FI" sz="1200" dirty="0" err="1"/>
              <a:t>Gudbjornsson</a:t>
            </a:r>
            <a:r>
              <a:rPr lang="fi-FI" sz="1200" dirty="0"/>
              <a:t> B, Askling J, Lund Hetland M, Aaltonen </a:t>
            </a:r>
            <a:r>
              <a:rPr lang="fi-FI" sz="1200" dirty="0" smtClean="0"/>
              <a:t>K, et al. </a:t>
            </a:r>
            <a:r>
              <a:rPr lang="en-US" sz="1200" dirty="0"/>
              <a:t>Treatment retention of infliximab and </a:t>
            </a:r>
            <a:r>
              <a:rPr lang="en-US" sz="1200" dirty="0" err="1"/>
              <a:t>etanercept</a:t>
            </a:r>
            <a:r>
              <a:rPr lang="en-US" sz="1200" dirty="0"/>
              <a:t> originator </a:t>
            </a:r>
            <a:r>
              <a:rPr lang="en-US" sz="1200" dirty="0" err="1"/>
              <a:t>versusthrit</a:t>
            </a:r>
            <a:r>
              <a:rPr lang="en-US" sz="1200" dirty="0"/>
              <a:t> corresponding </a:t>
            </a:r>
            <a:r>
              <a:rPr lang="en-US" sz="1200" dirty="0" err="1"/>
              <a:t>biosimilars</a:t>
            </a:r>
            <a:r>
              <a:rPr lang="en-US" sz="1200" dirty="0"/>
              <a:t>  in 2334 biologics-naïve patients </a:t>
            </a:r>
            <a:r>
              <a:rPr lang="en-US" sz="1200" dirty="0" err="1" smtClean="0"/>
              <a:t>withspondyloarthritis</a:t>
            </a:r>
            <a:r>
              <a:rPr lang="en-US" sz="1200" dirty="0" smtClean="0"/>
              <a:t> </a:t>
            </a:r>
            <a:r>
              <a:rPr lang="en-US" sz="1200" dirty="0"/>
              <a:t>– a Nordic collaborative observational </a:t>
            </a:r>
            <a:r>
              <a:rPr lang="en-US" sz="1200" dirty="0" smtClean="0"/>
              <a:t>study</a:t>
            </a:r>
            <a:r>
              <a:rPr lang="fi-FI" sz="1200" dirty="0" smtClean="0"/>
              <a:t>. </a:t>
            </a:r>
            <a:r>
              <a:rPr lang="en-US" sz="1200" dirty="0" smtClean="0"/>
              <a:t>RMD </a:t>
            </a:r>
            <a:r>
              <a:rPr lang="en-US" sz="1200" dirty="0"/>
              <a:t>Open. 2019 Oct 23;5(2):e001079</a:t>
            </a:r>
            <a:r>
              <a:rPr lang="en-US" sz="1200" dirty="0" smtClean="0"/>
              <a:t>.</a:t>
            </a:r>
            <a:endParaRPr lang="fi-FI" sz="1200" dirty="0"/>
          </a:p>
          <a:p>
            <a:pPr fontAlgn="base"/>
            <a:r>
              <a:rPr lang="en-US" sz="1200" dirty="0" err="1" smtClean="0"/>
              <a:t>Huoponen</a:t>
            </a:r>
            <a:r>
              <a:rPr lang="en-US" sz="1200" dirty="0" smtClean="0"/>
              <a:t> </a:t>
            </a:r>
            <a:r>
              <a:rPr lang="en-US" sz="1200" dirty="0"/>
              <a:t>S, Aaltonen KJ</a:t>
            </a:r>
            <a:r>
              <a:rPr lang="en-US" sz="1200" baseline="30000" dirty="0"/>
              <a:t>1</a:t>
            </a:r>
            <a:r>
              <a:rPr lang="en-US" sz="1200" dirty="0"/>
              <a:t>, Joensuu JT</a:t>
            </a:r>
            <a:r>
              <a:rPr lang="en-US" sz="1200" baseline="30000" dirty="0"/>
              <a:t>1</a:t>
            </a:r>
            <a:r>
              <a:rPr lang="en-US" sz="1200" dirty="0"/>
              <a:t>, Rutanen J, Relas H</a:t>
            </a:r>
            <a:r>
              <a:rPr lang="en-US" sz="1200" baseline="30000" dirty="0"/>
              <a:t>6</a:t>
            </a:r>
            <a:r>
              <a:rPr lang="en-US" sz="1200" dirty="0"/>
              <a:t>, Taimen K, Puolakka K</a:t>
            </a:r>
            <a:r>
              <a:rPr lang="en-US" sz="1200" baseline="30000" dirty="0"/>
              <a:t>25</a:t>
            </a:r>
            <a:r>
              <a:rPr lang="en-US" sz="1200" dirty="0"/>
              <a:t>, </a:t>
            </a:r>
            <a:r>
              <a:rPr lang="en-US" sz="1200" dirty="0" err="1"/>
              <a:t>Sokka</a:t>
            </a:r>
            <a:r>
              <a:rPr lang="en-US" sz="1200" dirty="0"/>
              <a:t> T</a:t>
            </a:r>
            <a:r>
              <a:rPr lang="en-US" sz="1200" baseline="30000" dirty="0"/>
              <a:t>4</a:t>
            </a:r>
            <a:r>
              <a:rPr lang="en-US" sz="1200" dirty="0"/>
              <a:t>, Nordström DC</a:t>
            </a:r>
            <a:r>
              <a:rPr lang="en-US" sz="1200" baseline="30000" dirty="0"/>
              <a:t>6</a:t>
            </a:r>
            <a:r>
              <a:rPr lang="en-US" sz="1200" dirty="0"/>
              <a:t>, Blom M</a:t>
            </a:r>
            <a:r>
              <a:rPr lang="en-US" sz="1200" baseline="30000" dirty="0"/>
              <a:t>1</a:t>
            </a:r>
            <a:r>
              <a:rPr lang="en-US" sz="1200" dirty="0"/>
              <a:t>. The cost-effectiveness of </a:t>
            </a:r>
            <a:r>
              <a:rPr lang="en-US" sz="1200" dirty="0" err="1"/>
              <a:t>abatacept</a:t>
            </a:r>
            <a:r>
              <a:rPr lang="en-US" sz="1200" dirty="0"/>
              <a:t>, </a:t>
            </a:r>
            <a:r>
              <a:rPr lang="en-US" sz="1200" dirty="0" err="1"/>
              <a:t>tocilizumab</a:t>
            </a:r>
            <a:r>
              <a:rPr lang="en-US" sz="1200" dirty="0"/>
              <a:t>, and </a:t>
            </a:r>
            <a:r>
              <a:rPr lang="en-US" sz="1200" dirty="0" err="1"/>
              <a:t>tnf-inbitors</a:t>
            </a:r>
            <a:r>
              <a:rPr lang="en-US" sz="1200" dirty="0"/>
              <a:t> as compared with rituximab as a second-line biological therapy for the treatment of rheumatoid arthritis in Finland. </a:t>
            </a:r>
            <a:r>
              <a:rPr lang="en-US" sz="1200" dirty="0" err="1"/>
              <a:t>PLOSOne</a:t>
            </a:r>
            <a:r>
              <a:rPr lang="en-US" sz="1200" dirty="0"/>
              <a:t>,</a:t>
            </a:r>
            <a:r>
              <a:rPr lang="fi-FI" sz="1200" dirty="0" err="1"/>
              <a:t>Published:July</a:t>
            </a:r>
            <a:r>
              <a:rPr lang="fi-FI" sz="1200" dirty="0"/>
              <a:t> 24, </a:t>
            </a:r>
            <a:r>
              <a:rPr lang="fi-FI" sz="1200" dirty="0" smtClean="0"/>
              <a:t>2019.</a:t>
            </a:r>
            <a:endParaRPr lang="en-US" sz="1200" dirty="0" smtClean="0"/>
          </a:p>
          <a:p>
            <a:pPr fontAlgn="base"/>
            <a:r>
              <a:rPr lang="en-US" sz="1200" dirty="0" smtClean="0"/>
              <a:t>Chatzidionysiou K, Lukina</a:t>
            </a:r>
            <a:r>
              <a:rPr lang="en-US" sz="1200" dirty="0"/>
              <a:t> </a:t>
            </a:r>
            <a:r>
              <a:rPr lang="en-US" sz="1200" dirty="0" smtClean="0"/>
              <a:t>G, Gabay</a:t>
            </a:r>
            <a:r>
              <a:rPr lang="en-US" sz="1200" dirty="0"/>
              <a:t> </a:t>
            </a:r>
            <a:r>
              <a:rPr lang="en-US" sz="1200" dirty="0" smtClean="0"/>
              <a:t>C, Hetland ML, Hauge EM, Pavelka K, Nordström D, et al. </a:t>
            </a:r>
            <a:r>
              <a:rPr lang="en-US" sz="1200" dirty="0"/>
              <a:t>Smoking and Response to Rituximab in Rheumatoid Arthritis – Results from an International European Collaboration. </a:t>
            </a:r>
            <a:r>
              <a:rPr lang="en-US" sz="1200" dirty="0" err="1"/>
              <a:t>Scand</a:t>
            </a:r>
            <a:r>
              <a:rPr lang="en-US" sz="1200" dirty="0"/>
              <a:t> J </a:t>
            </a:r>
            <a:r>
              <a:rPr lang="en-US" sz="1200" dirty="0" err="1"/>
              <a:t>Rheumatol</a:t>
            </a:r>
            <a:r>
              <a:rPr lang="en-US" sz="1200" dirty="0"/>
              <a:t> </a:t>
            </a:r>
            <a:r>
              <a:rPr lang="en-US" sz="1200" dirty="0" smtClean="0"/>
              <a:t>2018; 27:1-7. </a:t>
            </a:r>
            <a:endParaRPr lang="fi-FI" sz="1200" dirty="0"/>
          </a:p>
          <a:p>
            <a:pPr fontAlgn="base"/>
            <a:r>
              <a:rPr lang="en-US" sz="1200" dirty="0" smtClean="0"/>
              <a:t>Chatzidionysiou K, Lund Hetland M, Frisell T, Giuseppe D, Hellgren K, Glintborg B, Nordström DC, Aaltonen K, </a:t>
            </a:r>
            <a:r>
              <a:rPr lang="en-US" sz="1200" dirty="0" err="1" smtClean="0"/>
              <a:t>Törmänen</a:t>
            </a:r>
            <a:r>
              <a:rPr lang="en-US" sz="1200" dirty="0" smtClean="0"/>
              <a:t> M, et al. </a:t>
            </a:r>
            <a:r>
              <a:rPr lang="en-US" sz="1200" dirty="0"/>
              <a:t>Opportunities and challenges for real world studies on chronic inflammatory joint diseases through data enrichment and collaboration between national registers: the Nordic example. RMD </a:t>
            </a:r>
            <a:r>
              <a:rPr lang="en-US" sz="1200" dirty="0" smtClean="0"/>
              <a:t>Open,</a:t>
            </a:r>
            <a:r>
              <a:rPr lang="en-US" sz="1200" dirty="0"/>
              <a:t> </a:t>
            </a:r>
            <a:r>
              <a:rPr lang="en-US" sz="1200" dirty="0" smtClean="0"/>
              <a:t>2018 </a:t>
            </a:r>
            <a:r>
              <a:rPr lang="en-US" sz="1200" dirty="0"/>
              <a:t>Apr 12;4(1):e000655</a:t>
            </a:r>
            <a:r>
              <a:rPr lang="en-US" sz="1200" dirty="0" smtClean="0"/>
              <a:t>.</a:t>
            </a:r>
            <a:endParaRPr lang="fi-FI" sz="1200" dirty="0"/>
          </a:p>
          <a:p>
            <a:pPr fontAlgn="base"/>
            <a:r>
              <a:rPr lang="en-GB" sz="1200" dirty="0" err="1" smtClean="0"/>
              <a:t>Lauper</a:t>
            </a:r>
            <a:r>
              <a:rPr lang="en-GB" sz="1200" dirty="0" smtClean="0"/>
              <a:t> K, </a:t>
            </a:r>
            <a:r>
              <a:rPr lang="en-GB" sz="1200" dirty="0" err="1" smtClean="0"/>
              <a:t>Nordström</a:t>
            </a:r>
            <a:r>
              <a:rPr lang="en-GB" sz="1200" dirty="0" smtClean="0"/>
              <a:t> DC</a:t>
            </a:r>
            <a:r>
              <a:rPr lang="fi-FI" sz="1200" baseline="30000" dirty="0"/>
              <a:t>6</a:t>
            </a:r>
            <a:r>
              <a:rPr lang="en-GB" sz="1200" dirty="0" smtClean="0"/>
              <a:t>, Pavelka K, Hernandez</a:t>
            </a:r>
            <a:r>
              <a:rPr lang="en-GB" sz="1200" dirty="0"/>
              <a:t> </a:t>
            </a:r>
            <a:r>
              <a:rPr lang="en-GB" sz="1200" dirty="0" smtClean="0"/>
              <a:t>K, Kvien TK, Kristianslund EK, et al. Comparative </a:t>
            </a:r>
            <a:r>
              <a:rPr lang="en-GB" sz="1200" dirty="0" err="1"/>
              <a:t>effectivenessa</a:t>
            </a:r>
            <a:r>
              <a:rPr lang="en-GB" sz="1200" dirty="0"/>
              <a:t> of </a:t>
            </a:r>
            <a:r>
              <a:rPr lang="en-GB" sz="1200" dirty="0" err="1"/>
              <a:t>tocilizumab</a:t>
            </a:r>
            <a:r>
              <a:rPr lang="en-GB" sz="1200" dirty="0"/>
              <a:t> as monotherapy versus TNF inhibitors in combination with </a:t>
            </a:r>
            <a:r>
              <a:rPr lang="en-GB" sz="1200" dirty="0" err="1"/>
              <a:t>csDMARDs</a:t>
            </a:r>
            <a:r>
              <a:rPr lang="en-GB" sz="1200" dirty="0"/>
              <a:t> for rheumatoid arthritis after the use of at least one </a:t>
            </a:r>
            <a:r>
              <a:rPr lang="en-GB" sz="1200" dirty="0" err="1"/>
              <a:t>bDMARDs</a:t>
            </a:r>
            <a:r>
              <a:rPr lang="en-GB" sz="1200" dirty="0"/>
              <a:t>. Ann Rheum </a:t>
            </a:r>
            <a:r>
              <a:rPr lang="en-GB" sz="1200" dirty="0" smtClean="0"/>
              <a:t>Dis. 2018; 77:1276.</a:t>
            </a:r>
            <a:endParaRPr lang="fi-FI" sz="1200" dirty="0"/>
          </a:p>
          <a:p>
            <a:pPr fontAlgn="base"/>
            <a:r>
              <a:rPr lang="en-US" sz="1200" dirty="0" smtClean="0"/>
              <a:t>Lauper K, Mongin D, Iannone F, Kristianslund EK, Kvien TK, Nordström DC, et al.</a:t>
            </a:r>
            <a:r>
              <a:rPr lang="en-US" sz="1200" baseline="30000" dirty="0" smtClean="0"/>
              <a:t> </a:t>
            </a:r>
            <a:r>
              <a:rPr lang="en-US" sz="1200" dirty="0" smtClean="0"/>
              <a:t>Comparative </a:t>
            </a:r>
            <a:r>
              <a:rPr lang="en-US" sz="1200" dirty="0"/>
              <a:t>effectiveness of subcutaneous </a:t>
            </a:r>
            <a:r>
              <a:rPr lang="en-US" sz="1200" dirty="0" err="1"/>
              <a:t>tocilizumab</a:t>
            </a:r>
            <a:r>
              <a:rPr lang="en-US" sz="1200" dirty="0"/>
              <a:t> versus intravenous </a:t>
            </a:r>
            <a:r>
              <a:rPr lang="en-US" sz="1200" dirty="0" err="1"/>
              <a:t>tocilizumab</a:t>
            </a:r>
            <a:r>
              <a:rPr lang="en-US" sz="1200" dirty="0"/>
              <a:t> in a pan-European collaboration of registries. RMD </a:t>
            </a:r>
            <a:r>
              <a:rPr lang="en-US" sz="1200" dirty="0" smtClean="0"/>
              <a:t>Open. </a:t>
            </a:r>
            <a:r>
              <a:rPr lang="en-US" sz="1200" dirty="0"/>
              <a:t>2018 </a:t>
            </a:r>
            <a:r>
              <a:rPr lang="en-US" sz="1200" dirty="0" smtClean="0"/>
              <a:t>; 5;4 </a:t>
            </a:r>
            <a:r>
              <a:rPr lang="en-US" sz="1200" dirty="0"/>
              <a:t>(2):</a:t>
            </a:r>
            <a:r>
              <a:rPr lang="en-US" sz="1200" dirty="0" smtClean="0"/>
              <a:t>000809.</a:t>
            </a:r>
            <a:endParaRPr lang="fi-FI" sz="1200" dirty="0"/>
          </a:p>
          <a:p>
            <a:r>
              <a:rPr lang="fi-FI" sz="1200" dirty="0" smtClean="0"/>
              <a:t>Glintborg </a:t>
            </a:r>
            <a:r>
              <a:rPr lang="fi-FI" sz="1200" dirty="0"/>
              <a:t>B, Lindström U, Aaltonen </a:t>
            </a:r>
            <a:r>
              <a:rPr lang="fi-FI" sz="1200" dirty="0" smtClean="0"/>
              <a:t>KJ, </a:t>
            </a:r>
            <a:r>
              <a:rPr lang="fi-FI" sz="1200" dirty="0"/>
              <a:t>Kristianslund EK, </a:t>
            </a:r>
            <a:r>
              <a:rPr lang="fi-FI" sz="1200" dirty="0" err="1"/>
              <a:t>Gudbjornsson</a:t>
            </a:r>
            <a:r>
              <a:rPr lang="fi-FI" sz="1200" dirty="0"/>
              <a:t> B, Chatzidionysiou K, Askling J, </a:t>
            </a:r>
            <a:r>
              <a:rPr lang="fi-FI" sz="1200" dirty="0" smtClean="0"/>
              <a:t>Nordström D, </a:t>
            </a:r>
            <a:r>
              <a:rPr lang="fi-FI" sz="1200" dirty="0"/>
              <a:t>Hetland ML, Di Giuseppe D, Dreyer L, Kristensen LE, Jørgensen TS, Eklund </a:t>
            </a:r>
            <a:r>
              <a:rPr lang="fi-FI" sz="1200" dirty="0" smtClean="0"/>
              <a:t>K, </a:t>
            </a:r>
            <a:r>
              <a:rPr lang="fi-FI" sz="1200" dirty="0" err="1"/>
              <a:t>Grondal</a:t>
            </a:r>
            <a:r>
              <a:rPr lang="fi-FI" sz="1200" dirty="0"/>
              <a:t> G, </a:t>
            </a:r>
            <a:r>
              <a:rPr lang="fi-FI" sz="1200" dirty="0" err="1"/>
              <a:t>Ernestam</a:t>
            </a:r>
            <a:r>
              <a:rPr lang="fi-FI" sz="1200" dirty="0"/>
              <a:t> S, Joensuu </a:t>
            </a:r>
            <a:r>
              <a:rPr lang="fi-FI" sz="1200" dirty="0" smtClean="0"/>
              <a:t>JT, </a:t>
            </a:r>
            <a:r>
              <a:rPr lang="fi-FI" sz="1200" dirty="0"/>
              <a:t>Törmänen </a:t>
            </a:r>
            <a:r>
              <a:rPr lang="fi-FI" sz="1200" dirty="0" smtClean="0"/>
              <a:t>M, et al. </a:t>
            </a:r>
            <a:r>
              <a:rPr lang="fi-FI" sz="1200" dirty="0" err="1"/>
              <a:t>Biological</a:t>
            </a:r>
            <a:r>
              <a:rPr lang="fi-FI" sz="1200" dirty="0"/>
              <a:t> </a:t>
            </a:r>
            <a:r>
              <a:rPr lang="fi-FI" sz="1200" dirty="0" err="1"/>
              <a:t>treatment</a:t>
            </a:r>
            <a:r>
              <a:rPr lang="fi-FI" sz="1200" dirty="0"/>
              <a:t> in </a:t>
            </a:r>
            <a:r>
              <a:rPr lang="fi-FI" sz="1200" dirty="0" err="1"/>
              <a:t>ankylosing</a:t>
            </a:r>
            <a:r>
              <a:rPr lang="fi-FI" sz="1200" dirty="0"/>
              <a:t> </a:t>
            </a:r>
            <a:r>
              <a:rPr lang="fi-FI" sz="1200" dirty="0" err="1"/>
              <a:t>spondylitis</a:t>
            </a:r>
            <a:r>
              <a:rPr lang="fi-FI" sz="1200" dirty="0"/>
              <a:t> in </a:t>
            </a:r>
            <a:r>
              <a:rPr lang="fi-FI" sz="1200" dirty="0" err="1"/>
              <a:t>the</a:t>
            </a:r>
            <a:r>
              <a:rPr lang="fi-FI" sz="1200" dirty="0"/>
              <a:t> Nordic </a:t>
            </a:r>
            <a:r>
              <a:rPr lang="fi-FI" sz="1200" dirty="0" err="1"/>
              <a:t>countries</a:t>
            </a:r>
            <a:r>
              <a:rPr lang="fi-FI" sz="1200" dirty="0"/>
              <a:t> </a:t>
            </a:r>
            <a:r>
              <a:rPr lang="fi-FI" sz="1200" dirty="0" err="1"/>
              <a:t>during</a:t>
            </a:r>
            <a:r>
              <a:rPr lang="fi-FI" sz="1200" dirty="0"/>
              <a:t> 2010-2016: a </a:t>
            </a:r>
            <a:r>
              <a:rPr lang="fi-FI" sz="1200" dirty="0" err="1"/>
              <a:t>collaboration</a:t>
            </a:r>
            <a:r>
              <a:rPr lang="fi-FI" sz="1200" dirty="0"/>
              <a:t> </a:t>
            </a:r>
            <a:r>
              <a:rPr lang="fi-FI" sz="1200" dirty="0" err="1"/>
              <a:t>between</a:t>
            </a:r>
            <a:r>
              <a:rPr lang="fi-FI" sz="1200" dirty="0"/>
              <a:t> </a:t>
            </a:r>
            <a:r>
              <a:rPr lang="fi-FI" sz="1200" dirty="0" err="1"/>
              <a:t>five</a:t>
            </a:r>
            <a:r>
              <a:rPr lang="fi-FI" sz="1200" dirty="0"/>
              <a:t> </a:t>
            </a:r>
            <a:r>
              <a:rPr lang="fi-FI" sz="1200" dirty="0" err="1"/>
              <a:t>biological</a:t>
            </a:r>
            <a:r>
              <a:rPr lang="fi-FI" sz="1200" dirty="0"/>
              <a:t> </a:t>
            </a:r>
            <a:r>
              <a:rPr lang="fi-FI" sz="1200" dirty="0" err="1"/>
              <a:t>registries</a:t>
            </a:r>
            <a:r>
              <a:rPr lang="fi-FI" sz="1200" dirty="0"/>
              <a:t>. </a:t>
            </a:r>
            <a:r>
              <a:rPr lang="fi-FI" sz="1200" dirty="0" err="1"/>
              <a:t>Scand</a:t>
            </a:r>
            <a:r>
              <a:rPr lang="fi-FI" sz="1200" dirty="0"/>
              <a:t> J </a:t>
            </a:r>
            <a:r>
              <a:rPr lang="fi-FI" sz="1200" dirty="0" err="1"/>
              <a:t>Rheumatol</a:t>
            </a:r>
            <a:r>
              <a:rPr lang="fi-FI" sz="1200" dirty="0"/>
              <a:t>. 2018;Aug:1-10. </a:t>
            </a:r>
          </a:p>
          <a:p>
            <a:pPr lvl="0"/>
            <a:r>
              <a:rPr lang="fi-FI" sz="1200" dirty="0" smtClean="0"/>
              <a:t>Aaltonen KJ, </a:t>
            </a:r>
            <a:r>
              <a:rPr lang="fi-FI" sz="1200" dirty="0"/>
              <a:t>Joensuu </a:t>
            </a:r>
            <a:r>
              <a:rPr lang="fi-FI" sz="1200" dirty="0" smtClean="0"/>
              <a:t>JT, </a:t>
            </a:r>
            <a:r>
              <a:rPr lang="fi-FI" sz="1200" dirty="0"/>
              <a:t>Pirilä </a:t>
            </a:r>
            <a:r>
              <a:rPr lang="fi-FI" sz="1200" dirty="0" smtClean="0"/>
              <a:t>L, </a:t>
            </a:r>
            <a:r>
              <a:rPr lang="fi-FI" sz="1200" dirty="0"/>
              <a:t>Kauppi </a:t>
            </a:r>
            <a:r>
              <a:rPr lang="fi-FI" sz="1200" dirty="0" smtClean="0"/>
              <a:t>M, </a:t>
            </a:r>
            <a:r>
              <a:rPr lang="fi-FI" sz="1200" dirty="0"/>
              <a:t>Uutela </a:t>
            </a:r>
            <a:r>
              <a:rPr lang="fi-FI" sz="1200" dirty="0" smtClean="0"/>
              <a:t>T, </a:t>
            </a:r>
            <a:r>
              <a:rPr lang="fi-FI" sz="1200" dirty="0"/>
              <a:t>Varjolahti-Lehtinen </a:t>
            </a:r>
            <a:r>
              <a:rPr lang="fi-FI" sz="1200" dirty="0" smtClean="0"/>
              <a:t>T, </a:t>
            </a:r>
            <a:r>
              <a:rPr lang="fi-FI" sz="1200" dirty="0"/>
              <a:t>Yli-Kerttula </a:t>
            </a:r>
            <a:r>
              <a:rPr lang="fi-FI" sz="1200" dirty="0" smtClean="0"/>
              <a:t>T, </a:t>
            </a:r>
            <a:r>
              <a:rPr lang="fi-FI" sz="1200" dirty="0"/>
              <a:t>Isomäki </a:t>
            </a:r>
            <a:r>
              <a:rPr lang="fi-FI" sz="1200" dirty="0" smtClean="0"/>
              <a:t>P, </a:t>
            </a:r>
            <a:r>
              <a:rPr lang="fi-FI" sz="1200" dirty="0"/>
              <a:t>Nordström DC</a:t>
            </a:r>
            <a:r>
              <a:rPr lang="fi-FI" sz="1200" baseline="30000" dirty="0"/>
              <a:t>6</a:t>
            </a:r>
            <a:r>
              <a:rPr lang="fi-FI" sz="1200" dirty="0"/>
              <a:t>, Sokka </a:t>
            </a:r>
            <a:r>
              <a:rPr lang="fi-FI" sz="1200" dirty="0" smtClean="0"/>
              <a:t>T. </a:t>
            </a:r>
            <a:r>
              <a:rPr lang="en-US" sz="1200" dirty="0"/>
              <a:t>Drug survival on </a:t>
            </a:r>
            <a:r>
              <a:rPr lang="en-US" sz="1200" dirty="0" err="1"/>
              <a:t>tumour</a:t>
            </a:r>
            <a:r>
              <a:rPr lang="en-US" sz="1200" dirty="0"/>
              <a:t> necrosis factor inhibitors in patients with rheumatoid arthritis in Finland. </a:t>
            </a:r>
            <a:r>
              <a:rPr lang="fi-FI" sz="1200" dirty="0" err="1"/>
              <a:t>Scand</a:t>
            </a:r>
            <a:r>
              <a:rPr lang="fi-FI" sz="1200" dirty="0"/>
              <a:t> J </a:t>
            </a:r>
            <a:r>
              <a:rPr lang="fi-FI" sz="1200" dirty="0" err="1"/>
              <a:t>Rheumatol</a:t>
            </a:r>
            <a:r>
              <a:rPr lang="fi-FI" sz="1200" dirty="0"/>
              <a:t>. 2017;46(5):359-363. </a:t>
            </a:r>
          </a:p>
          <a:p>
            <a:pPr lvl="0"/>
            <a:r>
              <a:rPr lang="fi-FI" sz="1200" dirty="0"/>
              <a:t>Aaltonen KJ</a:t>
            </a:r>
            <a:r>
              <a:rPr lang="fi-FI" sz="1200" baseline="30000" dirty="0"/>
              <a:t>1</a:t>
            </a:r>
            <a:r>
              <a:rPr lang="fi-FI" sz="1200" dirty="0"/>
              <a:t>, Ylikylä S</a:t>
            </a:r>
            <a:r>
              <a:rPr lang="fi-FI" sz="1200" baseline="30000" dirty="0"/>
              <a:t>1</a:t>
            </a:r>
            <a:r>
              <a:rPr lang="fi-FI" sz="1200" dirty="0"/>
              <a:t>, Joensuu JT</a:t>
            </a:r>
            <a:r>
              <a:rPr lang="fi-FI" sz="1200" baseline="30000" dirty="0"/>
              <a:t>1</a:t>
            </a:r>
            <a:r>
              <a:rPr lang="fi-FI" sz="1200" dirty="0"/>
              <a:t>, Isomäki P</a:t>
            </a:r>
            <a:r>
              <a:rPr lang="fi-FI" sz="1200" baseline="30000" dirty="0"/>
              <a:t>13</a:t>
            </a:r>
            <a:r>
              <a:rPr lang="fi-FI" sz="1200" dirty="0"/>
              <a:t>, Pirilä L</a:t>
            </a:r>
            <a:r>
              <a:rPr lang="fi-FI" sz="1200" baseline="30000" dirty="0"/>
              <a:t>7</a:t>
            </a:r>
            <a:r>
              <a:rPr lang="fi-FI" sz="1200" dirty="0"/>
              <a:t>, Kauppi M</a:t>
            </a:r>
            <a:r>
              <a:rPr lang="fi-FI" sz="1200" baseline="30000" dirty="0"/>
              <a:t>16</a:t>
            </a:r>
            <a:r>
              <a:rPr lang="fi-FI" sz="1200" dirty="0"/>
              <a:t>, </a:t>
            </a:r>
            <a:r>
              <a:rPr lang="fi-FI" sz="1200" dirty="0" err="1"/>
              <a:t>Rannio</a:t>
            </a:r>
            <a:r>
              <a:rPr lang="fi-FI" sz="1200" dirty="0"/>
              <a:t> T</a:t>
            </a:r>
            <a:r>
              <a:rPr lang="fi-FI" sz="1200" baseline="30000" dirty="0"/>
              <a:t>4,18</a:t>
            </a:r>
            <a:r>
              <a:rPr lang="fi-FI" sz="1200" dirty="0"/>
              <a:t>, Eklund K</a:t>
            </a:r>
            <a:r>
              <a:rPr lang="fi-FI" sz="1200" baseline="30000" dirty="0"/>
              <a:t>6</a:t>
            </a:r>
            <a:r>
              <a:rPr lang="fi-FI" sz="1200" dirty="0"/>
              <a:t>, Blom M</a:t>
            </a:r>
            <a:r>
              <a:rPr lang="fi-FI" sz="1200" baseline="30000" dirty="0"/>
              <a:t>1</a:t>
            </a:r>
            <a:r>
              <a:rPr lang="fi-FI" sz="1200" dirty="0"/>
              <a:t>, Nordström DC</a:t>
            </a:r>
            <a:r>
              <a:rPr lang="fi-FI" sz="1200" baseline="30000" dirty="0"/>
              <a:t>6</a:t>
            </a:r>
            <a:r>
              <a:rPr lang="fi-FI" sz="1200" dirty="0"/>
              <a:t>. </a:t>
            </a:r>
            <a:r>
              <a:rPr lang="en-US" sz="1200" dirty="0"/>
              <a:t>Efficacy and effectiveness of </a:t>
            </a:r>
            <a:r>
              <a:rPr lang="en-US" sz="1200" dirty="0" err="1"/>
              <a:t>tumour</a:t>
            </a:r>
            <a:r>
              <a:rPr lang="en-US" sz="1200" dirty="0"/>
              <a:t> necrosis factor inhibitors in the treatment of rheumatoid arthritis in randomized controlled trials and routine clinical practice. Rheumatology. 2017;56(5):725-735.</a:t>
            </a:r>
            <a:endParaRPr lang="fi-FI" sz="1200" dirty="0"/>
          </a:p>
          <a:p>
            <a:pPr lvl="0"/>
            <a:r>
              <a:rPr lang="en-US" sz="1200" dirty="0" err="1"/>
              <a:t>Joensuu</a:t>
            </a:r>
            <a:r>
              <a:rPr lang="en-US" sz="1200" dirty="0"/>
              <a:t> JT</a:t>
            </a:r>
            <a:r>
              <a:rPr lang="en-US" sz="1200" baseline="30000" dirty="0"/>
              <a:t>1</a:t>
            </a:r>
            <a:r>
              <a:rPr lang="en-US" sz="1200" dirty="0"/>
              <a:t>, </a:t>
            </a:r>
            <a:r>
              <a:rPr lang="en-US" sz="1200" dirty="0" err="1"/>
              <a:t>Aaltonen</a:t>
            </a:r>
            <a:r>
              <a:rPr lang="en-US" sz="1200" dirty="0"/>
              <a:t> KJ</a:t>
            </a:r>
            <a:r>
              <a:rPr lang="en-US" sz="1200" baseline="30000" dirty="0"/>
              <a:t>1</a:t>
            </a:r>
            <a:r>
              <a:rPr lang="en-US" sz="1200" dirty="0"/>
              <a:t>, </a:t>
            </a:r>
            <a:r>
              <a:rPr lang="en-US" sz="1200" dirty="0" err="1"/>
              <a:t>Aronen</a:t>
            </a:r>
            <a:r>
              <a:rPr lang="en-US" sz="1200" dirty="0"/>
              <a:t> P</a:t>
            </a:r>
            <a:r>
              <a:rPr lang="en-US" sz="1200" baseline="30000" dirty="0"/>
              <a:t>1</a:t>
            </a:r>
            <a:r>
              <a:rPr lang="en-US" sz="1200" dirty="0"/>
              <a:t>, </a:t>
            </a:r>
            <a:r>
              <a:rPr lang="en-US" sz="1200" dirty="0" err="1"/>
              <a:t>Sokka</a:t>
            </a:r>
            <a:r>
              <a:rPr lang="en-US" sz="1200" dirty="0"/>
              <a:t> T</a:t>
            </a:r>
            <a:r>
              <a:rPr lang="en-US" sz="1200" baseline="30000" dirty="0"/>
              <a:t>4</a:t>
            </a:r>
            <a:r>
              <a:rPr lang="en-US" sz="1200" dirty="0"/>
              <a:t>, </a:t>
            </a:r>
            <a:r>
              <a:rPr lang="en-US" sz="1200" dirty="0" err="1"/>
              <a:t>Puolakka</a:t>
            </a:r>
            <a:r>
              <a:rPr lang="en-US" sz="1200" dirty="0"/>
              <a:t> K</a:t>
            </a:r>
            <a:r>
              <a:rPr lang="en-US" sz="1200" baseline="30000" dirty="0"/>
              <a:t>25</a:t>
            </a:r>
            <a:r>
              <a:rPr lang="en-US" sz="1200" dirty="0"/>
              <a:t>, </a:t>
            </a:r>
            <a:r>
              <a:rPr lang="en-US" sz="1200" dirty="0" err="1"/>
              <a:t>Tuompo</a:t>
            </a:r>
            <a:r>
              <a:rPr lang="en-US" sz="1200" dirty="0"/>
              <a:t> R</a:t>
            </a:r>
            <a:r>
              <a:rPr lang="en-US" sz="1200" baseline="30000" dirty="0"/>
              <a:t>6</a:t>
            </a:r>
            <a:r>
              <a:rPr lang="en-US" sz="1200" dirty="0"/>
              <a:t>, </a:t>
            </a:r>
            <a:r>
              <a:rPr lang="en-US" sz="1200" dirty="0" err="1"/>
              <a:t>Korpela</a:t>
            </a:r>
            <a:r>
              <a:rPr lang="en-US" sz="1200" dirty="0"/>
              <a:t> M</a:t>
            </a:r>
            <a:r>
              <a:rPr lang="en-US" sz="1200" baseline="30000" dirty="0"/>
              <a:t>13</a:t>
            </a:r>
            <a:r>
              <a:rPr lang="en-US" sz="1200" dirty="0"/>
              <a:t>, </a:t>
            </a:r>
            <a:r>
              <a:rPr lang="en-US" sz="1200" dirty="0" err="1"/>
              <a:t>Vasala</a:t>
            </a:r>
            <a:r>
              <a:rPr lang="en-US" sz="1200" dirty="0"/>
              <a:t> M</a:t>
            </a:r>
            <a:r>
              <a:rPr lang="en-US" sz="1200" baseline="30000" dirty="0"/>
              <a:t>26</a:t>
            </a:r>
            <a:r>
              <a:rPr lang="en-US" sz="1200" dirty="0"/>
              <a:t>, </a:t>
            </a:r>
            <a:r>
              <a:rPr lang="en-US" sz="1200" dirty="0" err="1"/>
              <a:t>Ilva</a:t>
            </a:r>
            <a:r>
              <a:rPr lang="en-US" sz="1200" dirty="0"/>
              <a:t> K</a:t>
            </a:r>
            <a:r>
              <a:rPr lang="en-US" sz="1200" baseline="30000" dirty="0"/>
              <a:t>17</a:t>
            </a:r>
            <a:r>
              <a:rPr lang="en-US" sz="1200" dirty="0"/>
              <a:t>, </a:t>
            </a:r>
            <a:r>
              <a:rPr lang="en-US" sz="1200" dirty="0" err="1"/>
              <a:t>Nordström</a:t>
            </a:r>
            <a:r>
              <a:rPr lang="en-US" sz="1200" dirty="0"/>
              <a:t> DC</a:t>
            </a:r>
            <a:r>
              <a:rPr lang="en-US" sz="1200" baseline="30000" dirty="0"/>
              <a:t>6</a:t>
            </a:r>
            <a:r>
              <a:rPr lang="en-US" sz="1200" dirty="0"/>
              <a:t>, </a:t>
            </a:r>
            <a:r>
              <a:rPr lang="en-US" sz="1200" dirty="0" err="1"/>
              <a:t>Blom</a:t>
            </a:r>
            <a:r>
              <a:rPr lang="en-US" sz="1200" dirty="0"/>
              <a:t> M</a:t>
            </a:r>
            <a:r>
              <a:rPr lang="en-US" sz="1200" baseline="30000" dirty="0"/>
              <a:t>1</a:t>
            </a:r>
            <a:r>
              <a:rPr lang="en-US" sz="1200" dirty="0"/>
              <a:t>. Cost-effectiveness of biologic compared with conventional synthetic disease-modifying anti-rheumatic drugs in patients with rheumatoid arthritis: a Register study. Rheumatology. 2016;55(10):1803-1811.</a:t>
            </a:r>
            <a:endParaRPr lang="fi-FI" sz="1200" dirty="0"/>
          </a:p>
          <a:p>
            <a:pPr lvl="0"/>
            <a:r>
              <a:rPr lang="fi-FI" sz="1200" dirty="0"/>
              <a:t>Heinonen AV</a:t>
            </a:r>
            <a:r>
              <a:rPr lang="fi-FI" sz="1200" baseline="30000" dirty="0"/>
              <a:t>1</a:t>
            </a:r>
            <a:r>
              <a:rPr lang="fi-FI" sz="1200" dirty="0"/>
              <a:t>, Aaltonen KJ</a:t>
            </a:r>
            <a:r>
              <a:rPr lang="fi-FI" sz="1200" baseline="30000" dirty="0"/>
              <a:t>1</a:t>
            </a:r>
            <a:r>
              <a:rPr lang="fi-FI" sz="1200" dirty="0"/>
              <a:t>, Joensuu JT</a:t>
            </a:r>
            <a:r>
              <a:rPr lang="fi-FI" sz="1200" baseline="30000" dirty="0"/>
              <a:t>1</a:t>
            </a:r>
            <a:r>
              <a:rPr lang="fi-FI" sz="1200" dirty="0"/>
              <a:t>, Lähteenmäki J</a:t>
            </a:r>
            <a:r>
              <a:rPr lang="fi-FI" sz="1200" baseline="30000" dirty="0"/>
              <a:t>19</a:t>
            </a:r>
            <a:r>
              <a:rPr lang="fi-FI" sz="1200" dirty="0"/>
              <a:t>, </a:t>
            </a:r>
            <a:r>
              <a:rPr lang="fi-FI" sz="1200" dirty="0" err="1"/>
              <a:t>Pertovaara</a:t>
            </a:r>
            <a:r>
              <a:rPr lang="fi-FI" sz="1200" dirty="0"/>
              <a:t> MI, Romu M</a:t>
            </a:r>
            <a:r>
              <a:rPr lang="fi-FI" sz="1200" baseline="30000" dirty="0"/>
              <a:t>6</a:t>
            </a:r>
            <a:r>
              <a:rPr lang="fi-FI" sz="1200" dirty="0"/>
              <a:t>, Hirvonen HE</a:t>
            </a:r>
            <a:r>
              <a:rPr lang="fi-FI" sz="1200" baseline="30000" dirty="0"/>
              <a:t>6</a:t>
            </a:r>
            <a:r>
              <a:rPr lang="fi-FI" sz="1200" dirty="0"/>
              <a:t>, Similä AK</a:t>
            </a:r>
            <a:r>
              <a:rPr lang="fi-FI" sz="1200" baseline="30000" dirty="0"/>
              <a:t>8</a:t>
            </a:r>
            <a:r>
              <a:rPr lang="fi-FI" sz="1200" dirty="0"/>
              <a:t>, Blom M</a:t>
            </a:r>
            <a:r>
              <a:rPr lang="fi-FI" sz="1200" baseline="30000" dirty="0"/>
              <a:t>1</a:t>
            </a:r>
            <a:r>
              <a:rPr lang="fi-FI" sz="1200" dirty="0"/>
              <a:t>, Nordström DC</a:t>
            </a:r>
            <a:r>
              <a:rPr lang="fi-FI" sz="1200" baseline="30000" dirty="0"/>
              <a:t>6</a:t>
            </a:r>
            <a:r>
              <a:rPr lang="fi-FI" sz="1200" dirty="0"/>
              <a:t>. </a:t>
            </a:r>
            <a:r>
              <a:rPr lang="en-US" sz="1200" dirty="0"/>
              <a:t>Effectiveness and Drug Survival of TNF Inhibitors in the Treatment of </a:t>
            </a:r>
            <a:r>
              <a:rPr lang="en-US" sz="1200" dirty="0" err="1"/>
              <a:t>Ankylosing</a:t>
            </a:r>
            <a:r>
              <a:rPr lang="en-US" sz="1200" dirty="0"/>
              <a:t> Spondylitis: A Prospective Cohort Study. </a:t>
            </a:r>
            <a:r>
              <a:rPr lang="fi-FI" sz="1200" dirty="0"/>
              <a:t>J </a:t>
            </a:r>
            <a:r>
              <a:rPr lang="fi-FI" sz="1200" dirty="0" err="1"/>
              <a:t>Rheumatol</a:t>
            </a:r>
            <a:r>
              <a:rPr lang="fi-FI" sz="1200" dirty="0"/>
              <a:t>. 2015;42(12):2339-46</a:t>
            </a:r>
            <a:r>
              <a:rPr lang="fi-FI" sz="1200" dirty="0" smtClean="0"/>
              <a:t>.</a:t>
            </a:r>
            <a:endParaRPr lang="fi-FI" sz="1200" dirty="0"/>
          </a:p>
        </p:txBody>
      </p:sp>
    </p:spTree>
    <p:extLst>
      <p:ext uri="{BB962C8B-B14F-4D97-AF65-F5344CB8AC3E}">
        <p14:creationId xmlns:p14="http://schemas.microsoft.com/office/powerpoint/2010/main" val="1242651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792088"/>
          </a:xfrm>
        </p:spPr>
        <p:txBody>
          <a:bodyPr>
            <a:normAutofit/>
          </a:bodyPr>
          <a:lstStyle/>
          <a:p>
            <a:r>
              <a:rPr lang="fi-FI" sz="2400" dirty="0" smtClean="0"/>
              <a:t>ROB-FIN julkaisut</a:t>
            </a:r>
            <a:endParaRPr lang="fi-FI" sz="2400" dirty="0"/>
          </a:p>
        </p:txBody>
      </p:sp>
      <p:sp>
        <p:nvSpPr>
          <p:cNvPr id="3" name="Content Placeholder 2"/>
          <p:cNvSpPr>
            <a:spLocks noGrp="1"/>
          </p:cNvSpPr>
          <p:nvPr>
            <p:ph sz="quarter" idx="1"/>
          </p:nvPr>
        </p:nvSpPr>
        <p:spPr>
          <a:xfrm>
            <a:off x="117848" y="836712"/>
            <a:ext cx="8928992" cy="4896544"/>
          </a:xfrm>
        </p:spPr>
        <p:txBody>
          <a:bodyPr>
            <a:noAutofit/>
          </a:bodyPr>
          <a:lstStyle/>
          <a:p>
            <a:pPr lvl="0"/>
            <a:r>
              <a:rPr lang="fi-FI" sz="1200" dirty="0" smtClean="0"/>
              <a:t>Aaltonen </a:t>
            </a:r>
            <a:r>
              <a:rPr lang="fi-FI" sz="1200" dirty="0"/>
              <a:t>KJ</a:t>
            </a:r>
            <a:r>
              <a:rPr lang="fi-FI" sz="1200" baseline="30000" dirty="0"/>
              <a:t>1</a:t>
            </a:r>
            <a:r>
              <a:rPr lang="fi-FI" sz="1200" dirty="0"/>
              <a:t>, Joensuu JT</a:t>
            </a:r>
            <a:r>
              <a:rPr lang="fi-FI" sz="1200" baseline="30000" dirty="0"/>
              <a:t>1</a:t>
            </a:r>
            <a:r>
              <a:rPr lang="fi-FI" sz="1200" dirty="0"/>
              <a:t>, Virkki LM</a:t>
            </a:r>
            <a:r>
              <a:rPr lang="fi-FI" sz="1200" baseline="30000" dirty="0"/>
              <a:t>1</a:t>
            </a:r>
            <a:r>
              <a:rPr lang="fi-FI" sz="1200" dirty="0"/>
              <a:t>, Sokka T</a:t>
            </a:r>
            <a:r>
              <a:rPr lang="fi-FI" sz="1200" baseline="30000" dirty="0"/>
              <a:t>4</a:t>
            </a:r>
            <a:r>
              <a:rPr lang="fi-FI" sz="1200" dirty="0"/>
              <a:t>, Aronen P</a:t>
            </a:r>
            <a:r>
              <a:rPr lang="fi-FI" sz="1200" baseline="30000" dirty="0"/>
              <a:t>1</a:t>
            </a:r>
            <a:r>
              <a:rPr lang="fi-FI" sz="1200" dirty="0"/>
              <a:t>, </a:t>
            </a:r>
            <a:r>
              <a:rPr lang="fi-FI" sz="1200" dirty="0" err="1"/>
              <a:t>Relas</a:t>
            </a:r>
            <a:r>
              <a:rPr lang="fi-FI" sz="1200" dirty="0"/>
              <a:t> H</a:t>
            </a:r>
            <a:r>
              <a:rPr lang="fi-FI" sz="1200" baseline="30000" dirty="0"/>
              <a:t>6</a:t>
            </a:r>
            <a:r>
              <a:rPr lang="fi-FI" sz="1200" dirty="0"/>
              <a:t>, </a:t>
            </a:r>
            <a:r>
              <a:rPr lang="fi-FI" sz="1200" dirty="0" err="1"/>
              <a:t>Valleala</a:t>
            </a:r>
            <a:r>
              <a:rPr lang="fi-FI" sz="1200" dirty="0"/>
              <a:t> H</a:t>
            </a:r>
            <a:r>
              <a:rPr lang="fi-FI" sz="1200" baseline="30000" dirty="0"/>
              <a:t>6</a:t>
            </a:r>
            <a:r>
              <a:rPr lang="fi-FI" sz="1200" dirty="0"/>
              <a:t>, Rantalaiho V</a:t>
            </a:r>
            <a:r>
              <a:rPr lang="fi-FI" sz="1200" baseline="30000" dirty="0"/>
              <a:t>13</a:t>
            </a:r>
            <a:r>
              <a:rPr lang="fi-FI" sz="1200" dirty="0"/>
              <a:t>, Pirilä L</a:t>
            </a:r>
            <a:r>
              <a:rPr lang="fi-FI" sz="1200" baseline="30000" dirty="0"/>
              <a:t>7</a:t>
            </a:r>
            <a:r>
              <a:rPr lang="fi-FI" sz="1200" dirty="0"/>
              <a:t>, Puolakka K</a:t>
            </a:r>
            <a:r>
              <a:rPr lang="fi-FI" sz="1200" baseline="30000" dirty="0"/>
              <a:t>25</a:t>
            </a:r>
            <a:r>
              <a:rPr lang="fi-FI" sz="1200" dirty="0"/>
              <a:t>, Uusitalo T, Blom M</a:t>
            </a:r>
            <a:r>
              <a:rPr lang="fi-FI" sz="1200" baseline="30000" dirty="0"/>
              <a:t>1</a:t>
            </a:r>
            <a:r>
              <a:rPr lang="fi-FI" sz="1200" dirty="0"/>
              <a:t>, Konttinen YT, Nordström DC</a:t>
            </a:r>
            <a:r>
              <a:rPr lang="fi-FI" sz="1200" baseline="30000" dirty="0"/>
              <a:t>6</a:t>
            </a:r>
            <a:r>
              <a:rPr lang="fi-FI" sz="1200" dirty="0"/>
              <a:t>. </a:t>
            </a:r>
            <a:r>
              <a:rPr lang="en-US" sz="1200" dirty="0"/>
              <a:t>Rates of serious infections and malignancies among patients with rheumatoid arthritis receiving either tumor necrosis factor inhibitor or rituximab therapy. </a:t>
            </a:r>
            <a:r>
              <a:rPr lang="fi-FI" sz="1200" dirty="0"/>
              <a:t>J </a:t>
            </a:r>
            <a:r>
              <a:rPr lang="fi-FI" sz="1200" dirty="0" err="1"/>
              <a:t>Rheumatol</a:t>
            </a:r>
            <a:r>
              <a:rPr lang="fi-FI" sz="1200" dirty="0"/>
              <a:t>. 2015;42(3):372-378.</a:t>
            </a:r>
          </a:p>
          <a:p>
            <a:pPr lvl="0"/>
            <a:r>
              <a:rPr lang="fi-FI" sz="1200" dirty="0"/>
              <a:t>Aaltonen KJ</a:t>
            </a:r>
            <a:r>
              <a:rPr lang="fi-FI" sz="1200" baseline="30000" dirty="0"/>
              <a:t>1</a:t>
            </a:r>
            <a:r>
              <a:rPr lang="fi-FI" sz="1200" dirty="0"/>
              <a:t>, Virkki LM</a:t>
            </a:r>
            <a:r>
              <a:rPr lang="fi-FI" sz="1200" baseline="30000" dirty="0"/>
              <a:t>1</a:t>
            </a:r>
            <a:r>
              <a:rPr lang="fi-FI" sz="1200" dirty="0"/>
              <a:t>, </a:t>
            </a:r>
            <a:r>
              <a:rPr lang="fi-FI" sz="1200" dirty="0" err="1"/>
              <a:t>Jämsen</a:t>
            </a:r>
            <a:r>
              <a:rPr lang="fi-FI" sz="1200" dirty="0"/>
              <a:t> E</a:t>
            </a:r>
            <a:r>
              <a:rPr lang="fi-FI" sz="1200" baseline="30000" dirty="0"/>
              <a:t>2,3</a:t>
            </a:r>
            <a:r>
              <a:rPr lang="fi-FI" sz="1200" dirty="0"/>
              <a:t>, Sokka T</a:t>
            </a:r>
            <a:r>
              <a:rPr lang="fi-FI" sz="1200" baseline="30000" dirty="0"/>
              <a:t>4</a:t>
            </a:r>
            <a:r>
              <a:rPr lang="fi-FI" sz="1200" dirty="0"/>
              <a:t>, Konttinen YT, Peltomaa R</a:t>
            </a:r>
            <a:r>
              <a:rPr lang="fi-FI" sz="1200" baseline="30000" dirty="0"/>
              <a:t>6</a:t>
            </a:r>
            <a:r>
              <a:rPr lang="fi-FI" sz="1200" dirty="0"/>
              <a:t>, </a:t>
            </a:r>
            <a:r>
              <a:rPr lang="fi-FI" sz="1200" dirty="0" err="1"/>
              <a:t>Tuompo</a:t>
            </a:r>
            <a:r>
              <a:rPr lang="fi-FI" sz="1200" dirty="0"/>
              <a:t> R</a:t>
            </a:r>
            <a:r>
              <a:rPr lang="fi-FI" sz="1200" baseline="30000" dirty="0"/>
              <a:t>6</a:t>
            </a:r>
            <a:r>
              <a:rPr lang="fi-FI" sz="1200" dirty="0"/>
              <a:t>, Yli-Kerttula T</a:t>
            </a:r>
            <a:r>
              <a:rPr lang="fi-FI" sz="1200" baseline="30000" dirty="0"/>
              <a:t>7</a:t>
            </a:r>
            <a:r>
              <a:rPr lang="fi-FI" sz="1200" dirty="0"/>
              <a:t>, Kortelainen S</a:t>
            </a:r>
            <a:r>
              <a:rPr lang="fi-FI" sz="1200" baseline="30000" dirty="0"/>
              <a:t>8</a:t>
            </a:r>
            <a:r>
              <a:rPr lang="fi-FI" sz="1200" dirty="0"/>
              <a:t>, Ahokas-</a:t>
            </a:r>
            <a:r>
              <a:rPr lang="fi-FI" sz="1200" dirty="0" err="1"/>
              <a:t>Tuohinto</a:t>
            </a:r>
            <a:r>
              <a:rPr lang="fi-FI" sz="1200" dirty="0"/>
              <a:t> P</a:t>
            </a:r>
            <a:r>
              <a:rPr lang="fi-FI" sz="1200" baseline="30000" dirty="0"/>
              <a:t>9</a:t>
            </a:r>
            <a:r>
              <a:rPr lang="fi-FI" sz="1200" dirty="0"/>
              <a:t>, Blom M</a:t>
            </a:r>
            <a:r>
              <a:rPr lang="fi-FI" sz="1200" baseline="30000" dirty="0"/>
              <a:t>1</a:t>
            </a:r>
            <a:r>
              <a:rPr lang="fi-FI" sz="1200" dirty="0"/>
              <a:t>, Nordström DC</a:t>
            </a:r>
            <a:r>
              <a:rPr lang="fi-FI" sz="1200" baseline="30000" dirty="0"/>
              <a:t>6</a:t>
            </a:r>
            <a:r>
              <a:rPr lang="fi-FI" sz="1200" dirty="0"/>
              <a:t>. </a:t>
            </a:r>
            <a:r>
              <a:rPr lang="en-US" sz="1200" dirty="0"/>
              <a:t>Do biologic drugs affect the need for and outcome of joint replacements in patients with rheumatoid arthritis? </a:t>
            </a:r>
            <a:r>
              <a:rPr lang="fi-FI" sz="1200" dirty="0"/>
              <a:t>A </a:t>
            </a:r>
            <a:r>
              <a:rPr lang="fi-FI" sz="1200" dirty="0" err="1"/>
              <a:t>register-based</a:t>
            </a:r>
            <a:r>
              <a:rPr lang="fi-FI" sz="1200" dirty="0"/>
              <a:t> </a:t>
            </a:r>
            <a:r>
              <a:rPr lang="fi-FI" sz="1200" dirty="0" err="1"/>
              <a:t>study</a:t>
            </a:r>
            <a:r>
              <a:rPr lang="fi-FI" sz="1200" dirty="0"/>
              <a:t>. </a:t>
            </a:r>
            <a:r>
              <a:rPr lang="fi-FI" sz="1200" dirty="0" err="1"/>
              <a:t>Seminars</a:t>
            </a:r>
            <a:r>
              <a:rPr lang="fi-FI" sz="1200" dirty="0"/>
              <a:t> in </a:t>
            </a:r>
            <a:r>
              <a:rPr lang="fi-FI" sz="1200" dirty="0" err="1"/>
              <a:t>Arthritis</a:t>
            </a:r>
            <a:r>
              <a:rPr lang="fi-FI" sz="1200" dirty="0"/>
              <a:t> and </a:t>
            </a:r>
            <a:r>
              <a:rPr lang="fi-FI" sz="1200" dirty="0" err="1"/>
              <a:t>Rheumatism</a:t>
            </a:r>
            <a:r>
              <a:rPr lang="fi-FI" sz="1200" dirty="0"/>
              <a:t>. 2013;43(1):55-62.</a:t>
            </a:r>
          </a:p>
          <a:p>
            <a:r>
              <a:rPr lang="fi-FI" sz="1200" dirty="0"/>
              <a:t>Virkki LM</a:t>
            </a:r>
            <a:r>
              <a:rPr lang="fi-FI" sz="1200" baseline="30000" dirty="0"/>
              <a:t>1</a:t>
            </a:r>
            <a:r>
              <a:rPr lang="fi-FI" sz="1200" dirty="0"/>
              <a:t>, </a:t>
            </a:r>
            <a:r>
              <a:rPr lang="fi-FI" sz="1200" dirty="0" err="1"/>
              <a:t>Valleala</a:t>
            </a:r>
            <a:r>
              <a:rPr lang="fi-FI" sz="1200" dirty="0"/>
              <a:t> H</a:t>
            </a:r>
            <a:r>
              <a:rPr lang="fi-FI" sz="1200" baseline="30000" dirty="0"/>
              <a:t>6</a:t>
            </a:r>
            <a:r>
              <a:rPr lang="fi-FI" sz="1200" dirty="0"/>
              <a:t>, </a:t>
            </a:r>
            <a:r>
              <a:rPr lang="fi-FI" sz="1200" dirty="0" err="1"/>
              <a:t>Takakubo</a:t>
            </a:r>
            <a:r>
              <a:rPr lang="fi-FI" sz="1200" dirty="0"/>
              <a:t> Y</a:t>
            </a:r>
            <a:r>
              <a:rPr lang="fi-FI" sz="1200" baseline="30000" dirty="0"/>
              <a:t>2</a:t>
            </a:r>
            <a:r>
              <a:rPr lang="fi-FI" sz="1200" dirty="0"/>
              <a:t>, Vuotila J</a:t>
            </a:r>
            <a:r>
              <a:rPr lang="fi-FI" sz="1200" baseline="30000" dirty="0"/>
              <a:t>10</a:t>
            </a:r>
            <a:r>
              <a:rPr lang="fi-FI" sz="1200" dirty="0"/>
              <a:t>, </a:t>
            </a:r>
            <a:r>
              <a:rPr lang="fi-FI" sz="1200" dirty="0" err="1"/>
              <a:t>Relas</a:t>
            </a:r>
            <a:r>
              <a:rPr lang="fi-FI" sz="1200" dirty="0"/>
              <a:t> H</a:t>
            </a:r>
            <a:r>
              <a:rPr lang="fi-FI" sz="1200" baseline="30000" dirty="0"/>
              <a:t>6</a:t>
            </a:r>
            <a:r>
              <a:rPr lang="fi-FI" sz="1200" dirty="0"/>
              <a:t>, Komulainen R</a:t>
            </a:r>
            <a:r>
              <a:rPr lang="fi-FI" sz="1200" baseline="30000" dirty="0"/>
              <a:t>11</a:t>
            </a:r>
            <a:r>
              <a:rPr lang="fi-FI" sz="1200" dirty="0"/>
              <a:t>, Koivuniemi R</a:t>
            </a:r>
            <a:r>
              <a:rPr lang="fi-FI" sz="1200" baseline="30000" dirty="0"/>
              <a:t>6</a:t>
            </a:r>
            <a:r>
              <a:rPr lang="fi-FI" sz="1200" dirty="0"/>
              <a:t>, Yli-Kerttula U</a:t>
            </a:r>
            <a:r>
              <a:rPr lang="fi-FI" sz="1200" baseline="30000" dirty="0"/>
              <a:t>12,13</a:t>
            </a:r>
            <a:r>
              <a:rPr lang="fi-FI" sz="1200" dirty="0"/>
              <a:t>, Mali M</a:t>
            </a:r>
            <a:r>
              <a:rPr lang="fi-FI" sz="1200" baseline="30000" dirty="0"/>
              <a:t>8</a:t>
            </a:r>
            <a:r>
              <a:rPr lang="fi-FI" sz="1200" dirty="0"/>
              <a:t>, Sihvonen S</a:t>
            </a:r>
            <a:r>
              <a:rPr lang="fi-FI" sz="1200" baseline="30000" dirty="0"/>
              <a:t>14</a:t>
            </a:r>
            <a:r>
              <a:rPr lang="fi-FI" sz="1200" dirty="0"/>
              <a:t>, Krogerus M-L</a:t>
            </a:r>
            <a:r>
              <a:rPr lang="fi-FI" sz="1200" baseline="30000" dirty="0"/>
              <a:t>15</a:t>
            </a:r>
            <a:r>
              <a:rPr lang="fi-FI" sz="1200" dirty="0"/>
              <a:t>, Jukka E</a:t>
            </a:r>
            <a:r>
              <a:rPr lang="fi-FI" sz="1200" baseline="30000" dirty="0"/>
              <a:t>7</a:t>
            </a:r>
            <a:r>
              <a:rPr lang="fi-FI" sz="1200" dirty="0"/>
              <a:t>, Nyrhinen S</a:t>
            </a:r>
            <a:r>
              <a:rPr lang="fi-FI" sz="1200" baseline="30000" dirty="0"/>
              <a:t>6</a:t>
            </a:r>
            <a:r>
              <a:rPr lang="fi-FI" sz="1200" dirty="0"/>
              <a:t>, Konttinen YT, Nordström DC</a:t>
            </a:r>
            <a:r>
              <a:rPr lang="fi-FI" sz="1200" baseline="30000" dirty="0"/>
              <a:t>6</a:t>
            </a:r>
            <a:r>
              <a:rPr lang="fi-FI" sz="1200" dirty="0"/>
              <a:t>. </a:t>
            </a:r>
            <a:r>
              <a:rPr lang="en-US" sz="1200" dirty="0"/>
              <a:t>Outcomes of switching anti-TNF drugs in rheumatoid arthritis--a study based on observational data from the Finnish Register of Biological Treatment (ROB-FIN). </a:t>
            </a:r>
            <a:r>
              <a:rPr lang="fi-FI" sz="1200" dirty="0" err="1"/>
              <a:t>Clinical</a:t>
            </a:r>
            <a:r>
              <a:rPr lang="fi-FI" sz="1200" dirty="0"/>
              <a:t> </a:t>
            </a:r>
            <a:r>
              <a:rPr lang="fi-FI" sz="1200" dirty="0" err="1"/>
              <a:t>rheumatology</a:t>
            </a:r>
            <a:r>
              <a:rPr lang="fi-FI" sz="1200" dirty="0"/>
              <a:t>. 2011;30(11):1447–54. </a:t>
            </a:r>
          </a:p>
          <a:p>
            <a:r>
              <a:rPr lang="fi-FI" sz="1200" dirty="0" smtClean="0"/>
              <a:t>Virkki LM</a:t>
            </a:r>
            <a:r>
              <a:rPr lang="fi-FI" sz="1200" baseline="30000" dirty="0" smtClean="0"/>
              <a:t>1</a:t>
            </a:r>
            <a:r>
              <a:rPr lang="fi-FI" sz="1200" dirty="0" smtClean="0"/>
              <a:t>, </a:t>
            </a:r>
            <a:r>
              <a:rPr lang="fi-FI" sz="1200" dirty="0" err="1" smtClean="0"/>
              <a:t>Sumathikutty</a:t>
            </a:r>
            <a:r>
              <a:rPr lang="fi-FI" sz="1200" dirty="0" smtClean="0"/>
              <a:t> BC</a:t>
            </a:r>
            <a:r>
              <a:rPr lang="fi-FI" sz="1200" baseline="30000" dirty="0" smtClean="0"/>
              <a:t>1</a:t>
            </a:r>
            <a:r>
              <a:rPr lang="fi-FI" sz="1200" dirty="0" smtClean="0"/>
              <a:t>, Aarnio M</a:t>
            </a:r>
            <a:r>
              <a:rPr lang="fi-FI" sz="1200" baseline="30000" dirty="0" smtClean="0"/>
              <a:t>6</a:t>
            </a:r>
            <a:r>
              <a:rPr lang="fi-FI" sz="1200" dirty="0" smtClean="0"/>
              <a:t>, </a:t>
            </a:r>
            <a:r>
              <a:rPr lang="fi-FI" sz="1200" dirty="0" err="1" smtClean="0"/>
              <a:t>Valleala</a:t>
            </a:r>
            <a:r>
              <a:rPr lang="fi-FI" sz="1200" dirty="0" smtClean="0"/>
              <a:t> H</a:t>
            </a:r>
            <a:r>
              <a:rPr lang="fi-FI" sz="1200" baseline="30000" dirty="0" smtClean="0"/>
              <a:t>6</a:t>
            </a:r>
            <a:r>
              <a:rPr lang="fi-FI" sz="1200" dirty="0" smtClean="0"/>
              <a:t>, Heikkilä R</a:t>
            </a:r>
            <a:r>
              <a:rPr lang="fi-FI" sz="1200" baseline="30000" dirty="0" smtClean="0"/>
              <a:t>6</a:t>
            </a:r>
            <a:r>
              <a:rPr lang="fi-FI" sz="1200" dirty="0" smtClean="0"/>
              <a:t>, Kauppi M</a:t>
            </a:r>
            <a:r>
              <a:rPr lang="fi-FI" sz="1200" baseline="30000" dirty="0" smtClean="0"/>
              <a:t>16</a:t>
            </a:r>
            <a:r>
              <a:rPr lang="fi-FI" sz="1200" dirty="0" smtClean="0"/>
              <a:t>, </a:t>
            </a:r>
            <a:r>
              <a:rPr lang="fi-FI" sz="1200" dirty="0" err="1" smtClean="0"/>
              <a:t>Karstila</a:t>
            </a:r>
            <a:r>
              <a:rPr lang="fi-FI" sz="1200" dirty="0" smtClean="0"/>
              <a:t> K</a:t>
            </a:r>
            <a:r>
              <a:rPr lang="fi-FI" sz="1200" baseline="30000" dirty="0" smtClean="0"/>
              <a:t>13</a:t>
            </a:r>
            <a:r>
              <a:rPr lang="fi-FI" sz="1200" dirty="0" smtClean="0"/>
              <a:t>, Pirilä L</a:t>
            </a:r>
            <a:r>
              <a:rPr lang="fi-FI" sz="1200" baseline="30000" dirty="0" smtClean="0"/>
              <a:t>7</a:t>
            </a:r>
            <a:r>
              <a:rPr lang="fi-FI" sz="1200" dirty="0" smtClean="0"/>
              <a:t>, Ekman P</a:t>
            </a:r>
            <a:r>
              <a:rPr lang="fi-FI" sz="1200" baseline="30000" dirty="0" smtClean="0"/>
              <a:t>7</a:t>
            </a:r>
            <a:r>
              <a:rPr lang="fi-FI" sz="1200" dirty="0" smtClean="0"/>
              <a:t>, Salomaa S</a:t>
            </a:r>
            <a:r>
              <a:rPr lang="fi-FI" sz="1200" baseline="30000" dirty="0" smtClean="0"/>
              <a:t>15</a:t>
            </a:r>
            <a:r>
              <a:rPr lang="fi-FI" sz="1200" dirty="0" smtClean="0"/>
              <a:t>, Romu M</a:t>
            </a:r>
            <a:r>
              <a:rPr lang="fi-FI" sz="1200" baseline="30000" dirty="0" smtClean="0"/>
              <a:t>6</a:t>
            </a:r>
            <a:r>
              <a:rPr lang="fi-FI" sz="1200" dirty="0" smtClean="0"/>
              <a:t>, Seppälä J</a:t>
            </a:r>
            <a:r>
              <a:rPr lang="fi-FI" sz="1200" baseline="30000" dirty="0" smtClean="0"/>
              <a:t>17</a:t>
            </a:r>
            <a:r>
              <a:rPr lang="fi-FI" sz="1200" dirty="0" smtClean="0"/>
              <a:t>, Niinisalo H</a:t>
            </a:r>
            <a:r>
              <a:rPr lang="fi-FI" sz="1200" baseline="30000" dirty="0" smtClean="0"/>
              <a:t>18</a:t>
            </a:r>
            <a:r>
              <a:rPr lang="fi-FI" sz="1200" dirty="0" smtClean="0"/>
              <a:t>, Konttinen YT, Nordström DC</a:t>
            </a:r>
            <a:r>
              <a:rPr lang="fi-FI" sz="1200" baseline="30000" dirty="0" smtClean="0"/>
              <a:t>6</a:t>
            </a:r>
            <a:r>
              <a:rPr lang="fi-FI" sz="1200" dirty="0" smtClean="0"/>
              <a:t>. </a:t>
            </a:r>
            <a:r>
              <a:rPr lang="fi-FI" sz="1200" dirty="0" err="1" smtClean="0"/>
              <a:t>Biological</a:t>
            </a:r>
            <a:r>
              <a:rPr lang="fi-FI" sz="1200" dirty="0" smtClean="0"/>
              <a:t> </a:t>
            </a:r>
            <a:r>
              <a:rPr lang="fi-FI" sz="1200" dirty="0" err="1" smtClean="0"/>
              <a:t>therapy</a:t>
            </a:r>
            <a:r>
              <a:rPr lang="fi-FI" sz="1200" dirty="0" smtClean="0"/>
              <a:t> for </a:t>
            </a:r>
            <a:r>
              <a:rPr lang="fi-FI" sz="1200" dirty="0" err="1" smtClean="0"/>
              <a:t>psoriatic</a:t>
            </a:r>
            <a:r>
              <a:rPr lang="fi-FI" sz="1200" dirty="0" smtClean="0"/>
              <a:t> </a:t>
            </a:r>
            <a:r>
              <a:rPr lang="fi-FI" sz="1200" dirty="0" err="1" smtClean="0"/>
              <a:t>arthritis</a:t>
            </a:r>
            <a:r>
              <a:rPr lang="fi-FI" sz="1200" dirty="0" smtClean="0"/>
              <a:t> in </a:t>
            </a:r>
            <a:r>
              <a:rPr lang="fi-FI" sz="1200" dirty="0" err="1" smtClean="0"/>
              <a:t>clinical</a:t>
            </a:r>
            <a:r>
              <a:rPr lang="fi-FI" sz="1200" dirty="0" smtClean="0"/>
              <a:t> </a:t>
            </a:r>
            <a:r>
              <a:rPr lang="fi-FI" sz="1200" dirty="0" err="1" smtClean="0"/>
              <a:t>practice</a:t>
            </a:r>
            <a:r>
              <a:rPr lang="fi-FI" sz="1200" dirty="0" smtClean="0"/>
              <a:t>: </a:t>
            </a:r>
            <a:r>
              <a:rPr lang="fi-FI" sz="1200" dirty="0" err="1" smtClean="0"/>
              <a:t>outcomes</a:t>
            </a:r>
            <a:r>
              <a:rPr lang="fi-FI" sz="1200" dirty="0" smtClean="0"/>
              <a:t> </a:t>
            </a:r>
            <a:r>
              <a:rPr lang="fi-FI" sz="1200" dirty="0" err="1" smtClean="0"/>
              <a:t>up</a:t>
            </a:r>
            <a:r>
              <a:rPr lang="fi-FI" sz="1200" dirty="0" smtClean="0"/>
              <a:t> to 2 </a:t>
            </a:r>
            <a:r>
              <a:rPr lang="fi-FI" sz="1200" dirty="0" err="1" smtClean="0"/>
              <a:t>years</a:t>
            </a:r>
            <a:r>
              <a:rPr lang="fi-FI" sz="1200" dirty="0" smtClean="0"/>
              <a:t>. </a:t>
            </a:r>
            <a:r>
              <a:rPr lang="fi-FI" sz="1200" dirty="0" err="1" smtClean="0"/>
              <a:t>The</a:t>
            </a:r>
            <a:r>
              <a:rPr lang="fi-FI" sz="1200" dirty="0" smtClean="0"/>
              <a:t> Journal of </a:t>
            </a:r>
            <a:r>
              <a:rPr lang="fi-FI" sz="1200" dirty="0" err="1" smtClean="0"/>
              <a:t>rheumatology</a:t>
            </a:r>
            <a:r>
              <a:rPr lang="fi-FI" sz="1200" dirty="0" smtClean="0"/>
              <a:t>. 2010;37(11):2362–8. </a:t>
            </a:r>
          </a:p>
          <a:p>
            <a:r>
              <a:rPr lang="fi-FI" sz="1200" dirty="0" smtClean="0"/>
              <a:t>Virkki </a:t>
            </a:r>
            <a:r>
              <a:rPr lang="fi-FI" sz="1200" dirty="0"/>
              <a:t>L</a:t>
            </a:r>
            <a:r>
              <a:rPr lang="fi-FI" sz="1200" baseline="30000" dirty="0"/>
              <a:t>1</a:t>
            </a:r>
            <a:r>
              <a:rPr lang="fi-FI" sz="1200" dirty="0"/>
              <a:t>, Aaltonen K</a:t>
            </a:r>
            <a:r>
              <a:rPr lang="fi-FI" sz="1200" baseline="30000" dirty="0"/>
              <a:t>1</a:t>
            </a:r>
            <a:r>
              <a:rPr lang="fi-FI" sz="1200" dirty="0"/>
              <a:t>, Nordström DC</a:t>
            </a:r>
            <a:r>
              <a:rPr lang="fi-FI" sz="1200" baseline="30000" dirty="0"/>
              <a:t>6</a:t>
            </a:r>
            <a:r>
              <a:rPr lang="fi-FI" sz="1200" dirty="0"/>
              <a:t>. Biologiset reumalääkkeet – käytännön kokemukset rekisteritulosten valossa. Duodecim. 2010;126:1487–95. </a:t>
            </a:r>
          </a:p>
          <a:p>
            <a:r>
              <a:rPr lang="fi-FI" sz="1200" dirty="0"/>
              <a:t>Virkki LM</a:t>
            </a:r>
            <a:r>
              <a:rPr lang="fi-FI" sz="1200" baseline="30000" dirty="0"/>
              <a:t>1</a:t>
            </a:r>
            <a:r>
              <a:rPr lang="fi-FI" sz="1200" dirty="0"/>
              <a:t>, Konttinen </a:t>
            </a:r>
            <a:r>
              <a:rPr lang="fi-FI" sz="1200" dirty="0" smtClean="0"/>
              <a:t>YT, </a:t>
            </a:r>
            <a:r>
              <a:rPr lang="fi-FI" sz="1200" dirty="0"/>
              <a:t>Peltomaa R</a:t>
            </a:r>
            <a:r>
              <a:rPr lang="fi-FI" sz="1200" baseline="30000" dirty="0"/>
              <a:t>6</a:t>
            </a:r>
            <a:r>
              <a:rPr lang="fi-FI" sz="1200" dirty="0"/>
              <a:t>, </a:t>
            </a:r>
            <a:r>
              <a:rPr lang="fi-FI" sz="1200" dirty="0" err="1"/>
              <a:t>Suontama</a:t>
            </a:r>
            <a:r>
              <a:rPr lang="fi-FI" sz="1200" dirty="0"/>
              <a:t> K</a:t>
            </a:r>
            <a:r>
              <a:rPr lang="fi-FI" sz="1200" baseline="30000" dirty="0"/>
              <a:t>6</a:t>
            </a:r>
            <a:r>
              <a:rPr lang="fi-FI" sz="1200" dirty="0"/>
              <a:t>, Saario R</a:t>
            </a:r>
            <a:r>
              <a:rPr lang="fi-FI" sz="1200" baseline="30000" dirty="0"/>
              <a:t>8</a:t>
            </a:r>
            <a:r>
              <a:rPr lang="fi-FI" sz="1200" dirty="0"/>
              <a:t>, Immonen K</a:t>
            </a:r>
            <a:r>
              <a:rPr lang="fi-FI" sz="1200" baseline="30000" dirty="0"/>
              <a:t>19</a:t>
            </a:r>
            <a:r>
              <a:rPr lang="fi-FI" sz="1200" dirty="0"/>
              <a:t>, Jäntti J</a:t>
            </a:r>
            <a:r>
              <a:rPr lang="fi-FI" sz="1200" baseline="30000" dirty="0"/>
              <a:t>16</a:t>
            </a:r>
            <a:r>
              <a:rPr lang="fi-FI" sz="1200" dirty="0"/>
              <a:t>, Tuomiranta T</a:t>
            </a:r>
            <a:r>
              <a:rPr lang="fi-FI" sz="1200" baseline="30000" dirty="0"/>
              <a:t>20</a:t>
            </a:r>
            <a:r>
              <a:rPr lang="fi-FI" sz="1200" dirty="0"/>
              <a:t>, Nykänen P</a:t>
            </a:r>
            <a:r>
              <a:rPr lang="fi-FI" sz="1200" baseline="30000" dirty="0"/>
              <a:t>21</a:t>
            </a:r>
            <a:r>
              <a:rPr lang="fi-FI" sz="1200" dirty="0"/>
              <a:t>, </a:t>
            </a:r>
            <a:r>
              <a:rPr lang="fi-FI" sz="1200" dirty="0" err="1"/>
              <a:t>Hämeenkorpi</a:t>
            </a:r>
            <a:r>
              <a:rPr lang="fi-FI" sz="1200" dirty="0"/>
              <a:t> R</a:t>
            </a:r>
            <a:r>
              <a:rPr lang="fi-FI" sz="1200" baseline="30000" dirty="0"/>
              <a:t>22</a:t>
            </a:r>
            <a:r>
              <a:rPr lang="fi-FI" sz="1200" dirty="0"/>
              <a:t>, Heikkilä S</a:t>
            </a:r>
            <a:r>
              <a:rPr lang="fi-FI" sz="1200" baseline="30000" dirty="0"/>
              <a:t>15</a:t>
            </a:r>
            <a:r>
              <a:rPr lang="fi-FI" sz="1200" dirty="0"/>
              <a:t>, Isomäki P</a:t>
            </a:r>
            <a:r>
              <a:rPr lang="fi-FI" sz="1200" baseline="30000" dirty="0"/>
              <a:t>13</a:t>
            </a:r>
            <a:r>
              <a:rPr lang="fi-FI" sz="1200" dirty="0"/>
              <a:t>, Nordström D</a:t>
            </a:r>
            <a:r>
              <a:rPr lang="fi-FI" sz="1200" baseline="30000" dirty="0"/>
              <a:t>6</a:t>
            </a:r>
            <a:r>
              <a:rPr lang="fi-FI" sz="1200" dirty="0"/>
              <a:t>. </a:t>
            </a:r>
            <a:r>
              <a:rPr lang="fi-FI" sz="1200" dirty="0" err="1"/>
              <a:t>Cost-effectiveness</a:t>
            </a:r>
            <a:r>
              <a:rPr lang="fi-FI" sz="1200" dirty="0"/>
              <a:t> of </a:t>
            </a:r>
            <a:r>
              <a:rPr lang="fi-FI" sz="1200" dirty="0" err="1"/>
              <a:t>infliximab</a:t>
            </a:r>
            <a:r>
              <a:rPr lang="fi-FI" sz="1200" dirty="0"/>
              <a:t> in </a:t>
            </a:r>
            <a:r>
              <a:rPr lang="fi-FI" sz="1200" dirty="0" err="1"/>
              <a:t>the</a:t>
            </a:r>
            <a:r>
              <a:rPr lang="fi-FI" sz="1200" dirty="0"/>
              <a:t> </a:t>
            </a:r>
            <a:r>
              <a:rPr lang="fi-FI" sz="1200" dirty="0" err="1"/>
              <a:t>treatment</a:t>
            </a:r>
            <a:r>
              <a:rPr lang="fi-FI" sz="1200" dirty="0"/>
              <a:t> of </a:t>
            </a:r>
            <a:r>
              <a:rPr lang="fi-FI" sz="1200" dirty="0" err="1"/>
              <a:t>rheumatoid</a:t>
            </a:r>
            <a:r>
              <a:rPr lang="fi-FI" sz="1200" dirty="0"/>
              <a:t> </a:t>
            </a:r>
            <a:r>
              <a:rPr lang="fi-FI" sz="1200" dirty="0" err="1"/>
              <a:t>arthritis</a:t>
            </a:r>
            <a:r>
              <a:rPr lang="fi-FI" sz="1200" dirty="0"/>
              <a:t> in </a:t>
            </a:r>
            <a:r>
              <a:rPr lang="fi-FI" sz="1200" dirty="0" err="1"/>
              <a:t>clinical</a:t>
            </a:r>
            <a:r>
              <a:rPr lang="fi-FI" sz="1200" dirty="0"/>
              <a:t> </a:t>
            </a:r>
            <a:r>
              <a:rPr lang="fi-FI" sz="1200" dirty="0" err="1"/>
              <a:t>practice</a:t>
            </a:r>
            <a:r>
              <a:rPr lang="fi-FI" sz="1200" dirty="0"/>
              <a:t>. </a:t>
            </a:r>
            <a:r>
              <a:rPr lang="fi-FI" sz="1200" dirty="0" err="1"/>
              <a:t>Clinical</a:t>
            </a:r>
            <a:r>
              <a:rPr lang="fi-FI" sz="1200" dirty="0"/>
              <a:t> and </a:t>
            </a:r>
            <a:r>
              <a:rPr lang="fi-FI" sz="1200" dirty="0" err="1"/>
              <a:t>experimental</a:t>
            </a:r>
            <a:r>
              <a:rPr lang="fi-FI" sz="1200" dirty="0"/>
              <a:t> </a:t>
            </a:r>
            <a:r>
              <a:rPr lang="fi-FI" sz="1200" dirty="0" err="1"/>
              <a:t>rheumatology</a:t>
            </a:r>
            <a:r>
              <a:rPr lang="fi-FI" sz="1200" dirty="0"/>
              <a:t>. 2008;26(6):1059–66. </a:t>
            </a:r>
          </a:p>
          <a:p>
            <a:r>
              <a:rPr lang="fi-FI" sz="1200" dirty="0"/>
              <a:t>Konttinen L</a:t>
            </a:r>
            <a:r>
              <a:rPr lang="fi-FI" sz="1200" baseline="30000" dirty="0"/>
              <a:t>1</a:t>
            </a:r>
            <a:r>
              <a:rPr lang="fi-FI" sz="1200" dirty="0"/>
              <a:t>, </a:t>
            </a:r>
            <a:r>
              <a:rPr lang="fi-FI" sz="1200" dirty="0" err="1"/>
              <a:t>Tuompo</a:t>
            </a:r>
            <a:r>
              <a:rPr lang="fi-FI" sz="1200" dirty="0"/>
              <a:t> R</a:t>
            </a:r>
            <a:r>
              <a:rPr lang="fi-FI" sz="1200" baseline="30000" dirty="0"/>
              <a:t>6</a:t>
            </a:r>
            <a:r>
              <a:rPr lang="fi-FI" sz="1200" dirty="0"/>
              <a:t>, Uusitalo T</a:t>
            </a:r>
            <a:r>
              <a:rPr lang="fi-FI" sz="1200" baseline="30000" dirty="0"/>
              <a:t>6</a:t>
            </a:r>
            <a:r>
              <a:rPr lang="fi-FI" sz="1200" dirty="0"/>
              <a:t>, </a:t>
            </a:r>
            <a:r>
              <a:rPr lang="fi-FI" sz="1200" dirty="0" err="1"/>
              <a:t>Luosujärvi</a:t>
            </a:r>
            <a:r>
              <a:rPr lang="fi-FI" sz="1200" dirty="0"/>
              <a:t> R</a:t>
            </a:r>
            <a:r>
              <a:rPr lang="fi-FI" sz="1200" baseline="30000" dirty="0"/>
              <a:t>18</a:t>
            </a:r>
            <a:r>
              <a:rPr lang="fi-FI" sz="1200" dirty="0"/>
              <a:t>, Laiho K</a:t>
            </a:r>
            <a:r>
              <a:rPr lang="fi-FI" sz="1200" baseline="30000" dirty="0"/>
              <a:t>16</a:t>
            </a:r>
            <a:r>
              <a:rPr lang="fi-FI" sz="1200" dirty="0"/>
              <a:t>, Lähteenmäki J</a:t>
            </a:r>
            <a:r>
              <a:rPr lang="fi-FI" sz="1200" baseline="30000" dirty="0"/>
              <a:t>19</a:t>
            </a:r>
            <a:r>
              <a:rPr lang="fi-FI" sz="1200" dirty="0"/>
              <a:t>, Puurtinen-</a:t>
            </a:r>
            <a:r>
              <a:rPr lang="fi-FI" sz="1200" dirty="0" err="1"/>
              <a:t>Vilkki</a:t>
            </a:r>
            <a:r>
              <a:rPr lang="fi-FI" sz="1200" dirty="0"/>
              <a:t> M</a:t>
            </a:r>
            <a:r>
              <a:rPr lang="fi-FI" sz="1200" baseline="30000" dirty="0"/>
              <a:t>8</a:t>
            </a:r>
            <a:r>
              <a:rPr lang="fi-FI" sz="1200" dirty="0"/>
              <a:t>, </a:t>
            </a:r>
            <a:r>
              <a:rPr lang="fi-FI" sz="1200" dirty="0" err="1"/>
              <a:t>Lanteri</a:t>
            </a:r>
            <a:r>
              <a:rPr lang="fi-FI" sz="1200" dirty="0"/>
              <a:t> R</a:t>
            </a:r>
            <a:r>
              <a:rPr lang="fi-FI" sz="1200" baseline="30000" dirty="0"/>
              <a:t>12</a:t>
            </a:r>
            <a:r>
              <a:rPr lang="fi-FI" sz="1200" dirty="0"/>
              <a:t>, Kortelainen S</a:t>
            </a:r>
            <a:r>
              <a:rPr lang="fi-FI" sz="1200" baseline="30000" dirty="0"/>
              <a:t>18</a:t>
            </a:r>
            <a:r>
              <a:rPr lang="fi-FI" sz="1200" dirty="0"/>
              <a:t>, Karilainen H</a:t>
            </a:r>
            <a:r>
              <a:rPr lang="fi-FI" sz="1200" baseline="30000" dirty="0"/>
              <a:t>7</a:t>
            </a:r>
            <a:r>
              <a:rPr lang="fi-FI" sz="1200" dirty="0"/>
              <a:t>, Varjolahti-Lehtinen T</a:t>
            </a:r>
            <a:r>
              <a:rPr lang="fi-FI" sz="1200" baseline="30000" dirty="0"/>
              <a:t>13</a:t>
            </a:r>
            <a:r>
              <a:rPr lang="fi-FI" sz="1200" dirty="0"/>
              <a:t>, Nordström D</a:t>
            </a:r>
            <a:r>
              <a:rPr lang="fi-FI" sz="1200" baseline="30000" dirty="0"/>
              <a:t>6</a:t>
            </a:r>
            <a:r>
              <a:rPr lang="fi-FI" sz="1200" dirty="0"/>
              <a:t>. Anti-TNF </a:t>
            </a:r>
            <a:r>
              <a:rPr lang="fi-FI" sz="1200" dirty="0" err="1"/>
              <a:t>therapy</a:t>
            </a:r>
            <a:r>
              <a:rPr lang="fi-FI" sz="1200" dirty="0"/>
              <a:t> in </a:t>
            </a:r>
            <a:r>
              <a:rPr lang="fi-FI" sz="1200" dirty="0" err="1"/>
              <a:t>the</a:t>
            </a:r>
            <a:r>
              <a:rPr lang="fi-FI" sz="1200" dirty="0"/>
              <a:t> </a:t>
            </a:r>
            <a:r>
              <a:rPr lang="fi-FI" sz="1200" dirty="0" err="1"/>
              <a:t>treatment</a:t>
            </a:r>
            <a:r>
              <a:rPr lang="fi-FI" sz="1200" dirty="0"/>
              <a:t> of </a:t>
            </a:r>
            <a:r>
              <a:rPr lang="fi-FI" sz="1200" dirty="0" err="1"/>
              <a:t>ankylosing</a:t>
            </a:r>
            <a:r>
              <a:rPr lang="fi-FI" sz="1200" dirty="0"/>
              <a:t> </a:t>
            </a:r>
            <a:r>
              <a:rPr lang="fi-FI" sz="1200" dirty="0" err="1"/>
              <a:t>spondylitis</a:t>
            </a:r>
            <a:r>
              <a:rPr lang="fi-FI" sz="1200" dirty="0"/>
              <a:t>: </a:t>
            </a:r>
            <a:r>
              <a:rPr lang="fi-FI" sz="1200" dirty="0" err="1"/>
              <a:t>the</a:t>
            </a:r>
            <a:r>
              <a:rPr lang="fi-FI" sz="1200" dirty="0"/>
              <a:t> </a:t>
            </a:r>
            <a:r>
              <a:rPr lang="fi-FI" sz="1200" dirty="0" err="1"/>
              <a:t>Finnish</a:t>
            </a:r>
            <a:r>
              <a:rPr lang="fi-FI" sz="1200" dirty="0"/>
              <a:t> </a:t>
            </a:r>
            <a:r>
              <a:rPr lang="fi-FI" sz="1200" dirty="0" err="1"/>
              <a:t>experience</a:t>
            </a:r>
            <a:r>
              <a:rPr lang="fi-FI" sz="1200" dirty="0"/>
              <a:t>. </a:t>
            </a:r>
            <a:r>
              <a:rPr lang="fi-FI" sz="1200" dirty="0" err="1"/>
              <a:t>Clinical</a:t>
            </a:r>
            <a:r>
              <a:rPr lang="fi-FI" sz="1200" dirty="0"/>
              <a:t> </a:t>
            </a:r>
            <a:r>
              <a:rPr lang="fi-FI" sz="1200" dirty="0" err="1"/>
              <a:t>rheumatology</a:t>
            </a:r>
            <a:r>
              <a:rPr lang="fi-FI" sz="1200" dirty="0"/>
              <a:t>. 2007;26(10):1693–700. </a:t>
            </a:r>
          </a:p>
          <a:p>
            <a:r>
              <a:rPr lang="fi-FI" sz="1200" dirty="0"/>
              <a:t>Konttinen L</a:t>
            </a:r>
            <a:r>
              <a:rPr lang="fi-FI" sz="1200" baseline="30000" dirty="0"/>
              <a:t>1</a:t>
            </a:r>
            <a:r>
              <a:rPr lang="fi-FI" sz="1200" dirty="0"/>
              <a:t>, Kankaanpää E</a:t>
            </a:r>
            <a:r>
              <a:rPr lang="fi-FI" sz="1200" baseline="30000" dirty="0"/>
              <a:t>6</a:t>
            </a:r>
            <a:r>
              <a:rPr lang="fi-FI" sz="1200" dirty="0"/>
              <a:t>, </a:t>
            </a:r>
            <a:r>
              <a:rPr lang="fi-FI" sz="1200" dirty="0" err="1"/>
              <a:t>Luosujärvi</a:t>
            </a:r>
            <a:r>
              <a:rPr lang="fi-FI" sz="1200" dirty="0"/>
              <a:t> R</a:t>
            </a:r>
            <a:r>
              <a:rPr lang="fi-FI" sz="1200" baseline="30000" dirty="0"/>
              <a:t>18</a:t>
            </a:r>
            <a:r>
              <a:rPr lang="fi-FI" sz="1200" dirty="0"/>
              <a:t>, Blåfield H</a:t>
            </a:r>
            <a:r>
              <a:rPr lang="fi-FI" sz="1200" baseline="30000" dirty="0"/>
              <a:t>12</a:t>
            </a:r>
            <a:r>
              <a:rPr lang="fi-FI" sz="1200" dirty="0"/>
              <a:t>, Vuori K</a:t>
            </a:r>
            <a:r>
              <a:rPr lang="fi-FI" sz="1200" baseline="30000" dirty="0"/>
              <a:t>8</a:t>
            </a:r>
            <a:r>
              <a:rPr lang="fi-FI" sz="1200" dirty="0"/>
              <a:t>, Hakala M</a:t>
            </a:r>
            <a:r>
              <a:rPr lang="fi-FI" sz="1200" baseline="30000" dirty="0"/>
              <a:t>16</a:t>
            </a:r>
            <a:r>
              <a:rPr lang="fi-FI" sz="1200" dirty="0"/>
              <a:t>, Rantalaiho V</a:t>
            </a:r>
            <a:r>
              <a:rPr lang="fi-FI" sz="1200" baseline="30000" dirty="0"/>
              <a:t>13</a:t>
            </a:r>
            <a:r>
              <a:rPr lang="fi-FI" sz="1200" dirty="0"/>
              <a:t>, Savolainen E</a:t>
            </a:r>
            <a:r>
              <a:rPr lang="fi-FI" sz="1200" baseline="30000" dirty="0"/>
              <a:t>23</a:t>
            </a:r>
            <a:r>
              <a:rPr lang="fi-FI" sz="1200" dirty="0"/>
              <a:t>, Uutela T</a:t>
            </a:r>
            <a:r>
              <a:rPr lang="fi-FI" sz="1200" baseline="30000" dirty="0"/>
              <a:t>15</a:t>
            </a:r>
            <a:r>
              <a:rPr lang="fi-FI" sz="1200" dirty="0"/>
              <a:t>, Nordström D</a:t>
            </a:r>
            <a:r>
              <a:rPr lang="fi-FI" sz="1200" baseline="30000" dirty="0"/>
              <a:t>6</a:t>
            </a:r>
            <a:r>
              <a:rPr lang="fi-FI" sz="1200" dirty="0"/>
              <a:t>. </a:t>
            </a:r>
            <a:r>
              <a:rPr lang="fi-FI" sz="1200" dirty="0" err="1"/>
              <a:t>Effectiveness</a:t>
            </a:r>
            <a:r>
              <a:rPr lang="fi-FI" sz="1200" dirty="0"/>
              <a:t> of </a:t>
            </a:r>
            <a:r>
              <a:rPr lang="fi-FI" sz="1200" dirty="0" err="1"/>
              <a:t>anakinra</a:t>
            </a:r>
            <a:r>
              <a:rPr lang="fi-FI" sz="1200" dirty="0"/>
              <a:t> in </a:t>
            </a:r>
            <a:r>
              <a:rPr lang="fi-FI" sz="1200" dirty="0" err="1"/>
              <a:t>rheumatic</a:t>
            </a:r>
            <a:r>
              <a:rPr lang="fi-FI" sz="1200" dirty="0"/>
              <a:t> </a:t>
            </a:r>
            <a:r>
              <a:rPr lang="fi-FI" sz="1200" dirty="0" err="1"/>
              <a:t>disease</a:t>
            </a:r>
            <a:r>
              <a:rPr lang="fi-FI" sz="1200" dirty="0"/>
              <a:t> in </a:t>
            </a:r>
            <a:r>
              <a:rPr lang="fi-FI" sz="1200" dirty="0" err="1"/>
              <a:t>patients</a:t>
            </a:r>
            <a:r>
              <a:rPr lang="fi-FI" sz="1200" dirty="0"/>
              <a:t> </a:t>
            </a:r>
            <a:r>
              <a:rPr lang="fi-FI" sz="1200" dirty="0" err="1"/>
              <a:t>naive</a:t>
            </a:r>
            <a:r>
              <a:rPr lang="fi-FI" sz="1200" dirty="0"/>
              <a:t> to </a:t>
            </a:r>
            <a:r>
              <a:rPr lang="fi-FI" sz="1200" dirty="0" err="1"/>
              <a:t>biological</a:t>
            </a:r>
            <a:r>
              <a:rPr lang="fi-FI" sz="1200" dirty="0"/>
              <a:t> </a:t>
            </a:r>
            <a:r>
              <a:rPr lang="fi-FI" sz="1200" dirty="0" err="1"/>
              <a:t>drugs</a:t>
            </a:r>
            <a:r>
              <a:rPr lang="fi-FI" sz="1200" dirty="0"/>
              <a:t> </a:t>
            </a:r>
            <a:r>
              <a:rPr lang="fi-FI" sz="1200" dirty="0" err="1"/>
              <a:t>or</a:t>
            </a:r>
            <a:r>
              <a:rPr lang="fi-FI" sz="1200" dirty="0"/>
              <a:t> </a:t>
            </a:r>
            <a:r>
              <a:rPr lang="fi-FI" sz="1200" dirty="0" err="1"/>
              <a:t>previously</a:t>
            </a:r>
            <a:r>
              <a:rPr lang="fi-FI" sz="1200" dirty="0"/>
              <a:t> on TNF </a:t>
            </a:r>
            <a:r>
              <a:rPr lang="fi-FI" sz="1200" dirty="0" err="1"/>
              <a:t>blocking</a:t>
            </a:r>
            <a:r>
              <a:rPr lang="fi-FI" sz="1200" dirty="0"/>
              <a:t> </a:t>
            </a:r>
            <a:r>
              <a:rPr lang="fi-FI" sz="1200" dirty="0" err="1"/>
              <a:t>drugs</a:t>
            </a:r>
            <a:r>
              <a:rPr lang="fi-FI" sz="1200" dirty="0"/>
              <a:t>: an </a:t>
            </a:r>
            <a:r>
              <a:rPr lang="fi-FI" sz="1200" dirty="0" err="1"/>
              <a:t>observational</a:t>
            </a:r>
            <a:r>
              <a:rPr lang="fi-FI" sz="1200" dirty="0"/>
              <a:t> </a:t>
            </a:r>
            <a:r>
              <a:rPr lang="fi-FI" sz="1200" dirty="0" err="1"/>
              <a:t>study</a:t>
            </a:r>
            <a:r>
              <a:rPr lang="fi-FI" sz="1200" dirty="0"/>
              <a:t>. </a:t>
            </a:r>
            <a:r>
              <a:rPr lang="fi-FI" sz="1200" dirty="0" err="1"/>
              <a:t>Clinical</a:t>
            </a:r>
            <a:r>
              <a:rPr lang="fi-FI" sz="1200" dirty="0"/>
              <a:t> </a:t>
            </a:r>
            <a:r>
              <a:rPr lang="fi-FI" sz="1200" dirty="0" err="1"/>
              <a:t>rheumatology</a:t>
            </a:r>
            <a:r>
              <a:rPr lang="fi-FI" sz="1200" dirty="0"/>
              <a:t>. 2006;25(6):882–4. </a:t>
            </a:r>
          </a:p>
          <a:p>
            <a:r>
              <a:rPr lang="fi-FI" sz="1200" dirty="0"/>
              <a:t>Konttinen L</a:t>
            </a:r>
            <a:r>
              <a:rPr lang="fi-FI" sz="1200" baseline="30000" dirty="0"/>
              <a:t>1</a:t>
            </a:r>
            <a:r>
              <a:rPr lang="fi-FI" sz="1200" dirty="0"/>
              <a:t>, Honkanen V</a:t>
            </a:r>
            <a:r>
              <a:rPr lang="fi-FI" sz="1200" baseline="30000" dirty="0"/>
              <a:t>6</a:t>
            </a:r>
            <a:r>
              <a:rPr lang="fi-FI" sz="1200" dirty="0"/>
              <a:t>, Uotila T</a:t>
            </a:r>
            <a:r>
              <a:rPr lang="fi-FI" sz="1200" baseline="30000" dirty="0"/>
              <a:t>13</a:t>
            </a:r>
            <a:r>
              <a:rPr lang="fi-FI" sz="1200" dirty="0"/>
              <a:t>, Pöllänen J</a:t>
            </a:r>
            <a:r>
              <a:rPr lang="fi-FI" sz="1200" baseline="30000" dirty="0"/>
              <a:t>6</a:t>
            </a:r>
            <a:r>
              <a:rPr lang="fi-FI" sz="1200" dirty="0"/>
              <a:t>, </a:t>
            </a:r>
            <a:r>
              <a:rPr lang="fi-FI" sz="1200" dirty="0" err="1"/>
              <a:t>Waahtera</a:t>
            </a:r>
            <a:r>
              <a:rPr lang="fi-FI" sz="1200" dirty="0"/>
              <a:t> M</a:t>
            </a:r>
            <a:r>
              <a:rPr lang="fi-FI" sz="1200" baseline="30000" dirty="0"/>
              <a:t>24</a:t>
            </a:r>
            <a:r>
              <a:rPr lang="fi-FI" sz="1200" dirty="0"/>
              <a:t>, Romu M</a:t>
            </a:r>
            <a:r>
              <a:rPr lang="fi-FI" sz="1200" baseline="30000" dirty="0"/>
              <a:t>6</a:t>
            </a:r>
            <a:r>
              <a:rPr lang="fi-FI" sz="1200" dirty="0"/>
              <a:t>, Puolakka K</a:t>
            </a:r>
            <a:r>
              <a:rPr lang="fi-FI" sz="1200" baseline="30000" dirty="0"/>
              <a:t>25</a:t>
            </a:r>
            <a:r>
              <a:rPr lang="fi-FI" sz="1200" dirty="0"/>
              <a:t>, </a:t>
            </a:r>
            <a:r>
              <a:rPr lang="fi-FI" sz="1200" dirty="0" err="1"/>
              <a:t>Vasala</a:t>
            </a:r>
            <a:r>
              <a:rPr lang="fi-FI" sz="1200" dirty="0"/>
              <a:t> M</a:t>
            </a:r>
            <a:r>
              <a:rPr lang="fi-FI" sz="1200" baseline="30000" dirty="0"/>
              <a:t>26</a:t>
            </a:r>
            <a:r>
              <a:rPr lang="fi-FI" sz="1200" dirty="0"/>
              <a:t>, Karjalainen A</a:t>
            </a:r>
            <a:r>
              <a:rPr lang="fi-FI" sz="1200" baseline="30000" dirty="0"/>
              <a:t>27</a:t>
            </a:r>
            <a:r>
              <a:rPr lang="fi-FI" sz="1200" dirty="0"/>
              <a:t>, Luukkainen R</a:t>
            </a:r>
            <a:r>
              <a:rPr lang="fi-FI" sz="1200" baseline="30000" dirty="0"/>
              <a:t>7</a:t>
            </a:r>
            <a:r>
              <a:rPr lang="fi-FI" sz="1200" dirty="0"/>
              <a:t>, Nordström DC</a:t>
            </a:r>
            <a:r>
              <a:rPr lang="fi-FI" sz="1200" baseline="30000" dirty="0"/>
              <a:t>6</a:t>
            </a:r>
            <a:r>
              <a:rPr lang="fi-FI" sz="1200" dirty="0"/>
              <a:t>. </a:t>
            </a:r>
            <a:r>
              <a:rPr lang="fi-FI" sz="1200" dirty="0" err="1"/>
              <a:t>Biological</a:t>
            </a:r>
            <a:r>
              <a:rPr lang="fi-FI" sz="1200" dirty="0"/>
              <a:t> </a:t>
            </a:r>
            <a:r>
              <a:rPr lang="fi-FI" sz="1200" dirty="0" err="1"/>
              <a:t>treatment</a:t>
            </a:r>
            <a:r>
              <a:rPr lang="fi-FI" sz="1200" dirty="0"/>
              <a:t> in </a:t>
            </a:r>
            <a:r>
              <a:rPr lang="fi-FI" sz="1200" dirty="0" err="1"/>
              <a:t>rheumatic</a:t>
            </a:r>
            <a:r>
              <a:rPr lang="fi-FI" sz="1200" dirty="0"/>
              <a:t> </a:t>
            </a:r>
            <a:r>
              <a:rPr lang="fi-FI" sz="1200" dirty="0" err="1"/>
              <a:t>diseases</a:t>
            </a:r>
            <a:r>
              <a:rPr lang="fi-FI" sz="1200" dirty="0"/>
              <a:t>: </a:t>
            </a:r>
            <a:r>
              <a:rPr lang="fi-FI" sz="1200" dirty="0" err="1"/>
              <a:t>results</a:t>
            </a:r>
            <a:r>
              <a:rPr lang="fi-FI" sz="1200" dirty="0"/>
              <a:t> </a:t>
            </a:r>
            <a:r>
              <a:rPr lang="fi-FI" sz="1200" dirty="0" err="1"/>
              <a:t>from</a:t>
            </a:r>
            <a:r>
              <a:rPr lang="fi-FI" sz="1200" dirty="0"/>
              <a:t> a </a:t>
            </a:r>
            <a:r>
              <a:rPr lang="fi-FI" sz="1200" dirty="0" err="1"/>
              <a:t>longitudinal</a:t>
            </a:r>
            <a:r>
              <a:rPr lang="fi-FI" sz="1200" dirty="0"/>
              <a:t> </a:t>
            </a:r>
            <a:r>
              <a:rPr lang="fi-FI" sz="1200" dirty="0" err="1"/>
              <a:t>surveillance</a:t>
            </a:r>
            <a:r>
              <a:rPr lang="fi-FI" sz="1200" dirty="0"/>
              <a:t>: </a:t>
            </a:r>
            <a:r>
              <a:rPr lang="fi-FI" sz="1200" dirty="0" err="1"/>
              <a:t>adverse</a:t>
            </a:r>
            <a:r>
              <a:rPr lang="fi-FI" sz="1200" dirty="0"/>
              <a:t> </a:t>
            </a:r>
            <a:r>
              <a:rPr lang="fi-FI" sz="1200" dirty="0" err="1"/>
              <a:t>events</a:t>
            </a:r>
            <a:r>
              <a:rPr lang="fi-FI" sz="1200" dirty="0"/>
              <a:t>. </a:t>
            </a:r>
            <a:r>
              <a:rPr lang="fi-FI" sz="1200" dirty="0" err="1"/>
              <a:t>Rheumatology</a:t>
            </a:r>
            <a:r>
              <a:rPr lang="fi-FI" sz="1200" dirty="0"/>
              <a:t> </a:t>
            </a:r>
            <a:r>
              <a:rPr lang="fi-FI" sz="1200" dirty="0" err="1"/>
              <a:t>international</a:t>
            </a:r>
            <a:r>
              <a:rPr lang="fi-FI" sz="1200" dirty="0"/>
              <a:t>. 2006;26(10):916–22. </a:t>
            </a:r>
          </a:p>
          <a:p>
            <a:r>
              <a:rPr lang="fi-FI" sz="1200" dirty="0"/>
              <a:t>Nordström DC</a:t>
            </a:r>
            <a:r>
              <a:rPr lang="fi-FI" sz="1200" baseline="30000" dirty="0"/>
              <a:t>6</a:t>
            </a:r>
            <a:r>
              <a:rPr lang="fi-FI" sz="1200" dirty="0"/>
              <a:t>, Konttinen L</a:t>
            </a:r>
            <a:r>
              <a:rPr lang="fi-FI" sz="1200" baseline="30000" dirty="0"/>
              <a:t>2,3</a:t>
            </a:r>
            <a:r>
              <a:rPr lang="fi-FI" sz="1200" dirty="0"/>
              <a:t>, Korpela M</a:t>
            </a:r>
            <a:r>
              <a:rPr lang="fi-FI" sz="1200" baseline="30000" dirty="0"/>
              <a:t>13</a:t>
            </a:r>
            <a:r>
              <a:rPr lang="fi-FI" sz="1200" dirty="0"/>
              <a:t>, </a:t>
            </a:r>
            <a:r>
              <a:rPr lang="fi-FI" sz="1200" dirty="0" err="1"/>
              <a:t>Tiippana</a:t>
            </a:r>
            <a:r>
              <a:rPr lang="fi-FI" sz="1200" dirty="0"/>
              <a:t>-Kinnunen T</a:t>
            </a:r>
            <a:r>
              <a:rPr lang="fi-FI" sz="1200" baseline="30000" dirty="0"/>
              <a:t>6</a:t>
            </a:r>
            <a:r>
              <a:rPr lang="fi-FI" sz="1200" dirty="0"/>
              <a:t>, Eklund K</a:t>
            </a:r>
            <a:r>
              <a:rPr lang="fi-FI" sz="1200" baseline="30000" dirty="0"/>
              <a:t>6</a:t>
            </a:r>
            <a:r>
              <a:rPr lang="fi-FI" sz="1200" dirty="0"/>
              <a:t>, Forsberg S</a:t>
            </a:r>
            <a:r>
              <a:rPr lang="fi-FI" sz="1200" baseline="30000" dirty="0"/>
              <a:t>19</a:t>
            </a:r>
            <a:r>
              <a:rPr lang="fi-FI" sz="1200" dirty="0"/>
              <a:t>, </a:t>
            </a:r>
            <a:r>
              <a:rPr lang="fi-FI" sz="1200" dirty="0" err="1"/>
              <a:t>Ilva</a:t>
            </a:r>
            <a:r>
              <a:rPr lang="fi-FI" sz="1200" dirty="0"/>
              <a:t> K</a:t>
            </a:r>
            <a:r>
              <a:rPr lang="fi-FI" sz="1200" baseline="30000" dirty="0"/>
              <a:t>17</a:t>
            </a:r>
            <a:r>
              <a:rPr lang="fi-FI" sz="1200" dirty="0"/>
              <a:t>, Kaipiainen-Seppänen O</a:t>
            </a:r>
            <a:r>
              <a:rPr lang="fi-FI" sz="1200" baseline="30000" dirty="0"/>
              <a:t>18</a:t>
            </a:r>
            <a:r>
              <a:rPr lang="fi-FI" sz="1200" dirty="0"/>
              <a:t>, Malmi T</a:t>
            </a:r>
            <a:r>
              <a:rPr lang="fi-FI" sz="1200" baseline="30000" dirty="0"/>
              <a:t>12</a:t>
            </a:r>
            <a:r>
              <a:rPr lang="fi-FI" sz="1200" dirty="0"/>
              <a:t>, </a:t>
            </a:r>
            <a:r>
              <a:rPr lang="fi-FI" sz="1200" dirty="0" err="1"/>
              <a:t>Ylä</a:t>
            </a:r>
            <a:r>
              <a:rPr lang="fi-FI" sz="1200" dirty="0"/>
              <a:t>-Kerttula T</a:t>
            </a:r>
            <a:r>
              <a:rPr lang="fi-FI" sz="1200" baseline="30000" dirty="0"/>
              <a:t>8</a:t>
            </a:r>
            <a:r>
              <a:rPr lang="fi-FI" sz="1200" dirty="0"/>
              <a:t>, Honkanen V</a:t>
            </a:r>
            <a:r>
              <a:rPr lang="fi-FI" sz="1200" baseline="30000" dirty="0"/>
              <a:t>16</a:t>
            </a:r>
            <a:r>
              <a:rPr lang="fi-FI" sz="1200" dirty="0"/>
              <a:t>. Classic </a:t>
            </a:r>
            <a:r>
              <a:rPr lang="fi-FI" sz="1200" dirty="0" err="1"/>
              <a:t>disease</a:t>
            </a:r>
            <a:r>
              <a:rPr lang="fi-FI" sz="1200" dirty="0"/>
              <a:t> </a:t>
            </a:r>
            <a:r>
              <a:rPr lang="fi-FI" sz="1200" dirty="0" err="1"/>
              <a:t>modifying</a:t>
            </a:r>
            <a:r>
              <a:rPr lang="fi-FI" sz="1200" dirty="0"/>
              <a:t> anti-</a:t>
            </a:r>
            <a:r>
              <a:rPr lang="fi-FI" sz="1200" dirty="0" err="1"/>
              <a:t>rheumatic</a:t>
            </a:r>
            <a:r>
              <a:rPr lang="fi-FI" sz="1200" dirty="0"/>
              <a:t> </a:t>
            </a:r>
            <a:r>
              <a:rPr lang="fi-FI" sz="1200" dirty="0" err="1"/>
              <a:t>drugs</a:t>
            </a:r>
            <a:r>
              <a:rPr lang="fi-FI" sz="1200" dirty="0"/>
              <a:t> (</a:t>
            </a:r>
            <a:r>
              <a:rPr lang="fi-FI" sz="1200" dirty="0" err="1"/>
              <a:t>DMARDs</a:t>
            </a:r>
            <a:r>
              <a:rPr lang="fi-FI" sz="1200" dirty="0"/>
              <a:t>) in </a:t>
            </a:r>
            <a:r>
              <a:rPr lang="fi-FI" sz="1200" dirty="0" err="1"/>
              <a:t>combination</a:t>
            </a:r>
            <a:r>
              <a:rPr lang="fi-FI" sz="1200" dirty="0"/>
              <a:t> </a:t>
            </a:r>
            <a:r>
              <a:rPr lang="fi-FI" sz="1200" dirty="0" err="1"/>
              <a:t>with</a:t>
            </a:r>
            <a:r>
              <a:rPr lang="fi-FI" sz="1200" dirty="0"/>
              <a:t> </a:t>
            </a:r>
            <a:r>
              <a:rPr lang="fi-FI" sz="1200" dirty="0" err="1"/>
              <a:t>infliximab</a:t>
            </a:r>
            <a:r>
              <a:rPr lang="fi-FI" sz="1200" dirty="0"/>
              <a:t>. </a:t>
            </a:r>
            <a:r>
              <a:rPr lang="fi-FI" sz="1200" dirty="0" err="1"/>
              <a:t>The</a:t>
            </a:r>
            <a:r>
              <a:rPr lang="fi-FI" sz="1200" dirty="0"/>
              <a:t> </a:t>
            </a:r>
            <a:r>
              <a:rPr lang="fi-FI" sz="1200" dirty="0" err="1"/>
              <a:t>Finnish</a:t>
            </a:r>
            <a:r>
              <a:rPr lang="fi-FI" sz="1200" dirty="0"/>
              <a:t> </a:t>
            </a:r>
            <a:r>
              <a:rPr lang="fi-FI" sz="1200" dirty="0" err="1"/>
              <a:t>experience</a:t>
            </a:r>
            <a:r>
              <a:rPr lang="fi-FI" sz="1200" dirty="0"/>
              <a:t>. </a:t>
            </a:r>
            <a:r>
              <a:rPr lang="fi-FI" sz="1200" dirty="0" err="1"/>
              <a:t>Rheumatology</a:t>
            </a:r>
            <a:r>
              <a:rPr lang="fi-FI" sz="1200" dirty="0"/>
              <a:t> </a:t>
            </a:r>
            <a:r>
              <a:rPr lang="fi-FI" sz="1200" dirty="0" err="1"/>
              <a:t>international</a:t>
            </a:r>
            <a:r>
              <a:rPr lang="fi-FI" sz="1200" dirty="0"/>
              <a:t>. 2006;26(8):741–8. </a:t>
            </a:r>
          </a:p>
        </p:txBody>
      </p:sp>
    </p:spTree>
    <p:extLst>
      <p:ext uri="{BB962C8B-B14F-4D97-AF65-F5344CB8AC3E}">
        <p14:creationId xmlns:p14="http://schemas.microsoft.com/office/powerpoint/2010/main" val="4016603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792088"/>
          </a:xfrm>
        </p:spPr>
        <p:txBody>
          <a:bodyPr>
            <a:normAutofit/>
          </a:bodyPr>
          <a:lstStyle/>
          <a:p>
            <a:r>
              <a:rPr lang="fi-FI" sz="3200" dirty="0" smtClean="0"/>
              <a:t>ROB-FIN julkaisut</a:t>
            </a:r>
            <a:endParaRPr lang="fi-FI" sz="3200" dirty="0"/>
          </a:p>
        </p:txBody>
      </p:sp>
      <p:sp>
        <p:nvSpPr>
          <p:cNvPr id="3" name="Content Placeholder 2"/>
          <p:cNvSpPr>
            <a:spLocks noGrp="1"/>
          </p:cNvSpPr>
          <p:nvPr>
            <p:ph sz="quarter" idx="1"/>
          </p:nvPr>
        </p:nvSpPr>
        <p:spPr>
          <a:xfrm>
            <a:off x="107504" y="973690"/>
            <a:ext cx="8928992" cy="4687558"/>
          </a:xfrm>
        </p:spPr>
        <p:txBody>
          <a:bodyPr>
            <a:noAutofit/>
          </a:bodyPr>
          <a:lstStyle/>
          <a:p>
            <a:pPr marL="0" indent="0">
              <a:buNone/>
            </a:pPr>
            <a:r>
              <a:rPr lang="fi-FI" dirty="0"/>
              <a:t> </a:t>
            </a:r>
          </a:p>
        </p:txBody>
      </p:sp>
      <p:sp>
        <p:nvSpPr>
          <p:cNvPr id="8" name="Rectangle 7"/>
          <p:cNvSpPr/>
          <p:nvPr/>
        </p:nvSpPr>
        <p:spPr>
          <a:xfrm>
            <a:off x="179512" y="2341329"/>
            <a:ext cx="8856984" cy="9436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fi-FI" sz="1000" baseline="30000" dirty="0" smtClean="0">
              <a:solidFill>
                <a:prstClr val="black"/>
              </a:solidFill>
            </a:endParaRPr>
          </a:p>
          <a:p>
            <a:pPr lvl="0"/>
            <a:endParaRPr lang="fi-FI" sz="1000" baseline="30000" dirty="0">
              <a:solidFill>
                <a:prstClr val="black"/>
              </a:solidFill>
            </a:endParaRPr>
          </a:p>
          <a:p>
            <a:pPr lvl="0"/>
            <a:endParaRPr lang="fi-FI" sz="1000" baseline="30000" dirty="0" smtClean="0">
              <a:solidFill>
                <a:prstClr val="black"/>
              </a:solidFill>
            </a:endParaRPr>
          </a:p>
          <a:p>
            <a:pPr lvl="0"/>
            <a:r>
              <a:rPr lang="fi-FI" sz="1000" baseline="30000" dirty="0" smtClean="0">
                <a:solidFill>
                  <a:prstClr val="black"/>
                </a:solidFill>
              </a:rPr>
              <a:t>1</a:t>
            </a:r>
            <a:r>
              <a:rPr lang="fi-FI" sz="1000" dirty="0" smtClean="0">
                <a:solidFill>
                  <a:prstClr val="black"/>
                </a:solidFill>
              </a:rPr>
              <a:t>Helsingin Yliopisto; </a:t>
            </a:r>
            <a:r>
              <a:rPr lang="fi-FI" sz="1000" baseline="30000" dirty="0">
                <a:solidFill>
                  <a:prstClr val="black"/>
                </a:solidFill>
              </a:rPr>
              <a:t>2</a:t>
            </a:r>
            <a:r>
              <a:rPr lang="fi-FI" sz="1000" dirty="0">
                <a:solidFill>
                  <a:prstClr val="black"/>
                </a:solidFill>
              </a:rPr>
              <a:t>Coxa tekonivelsairaala; </a:t>
            </a:r>
            <a:r>
              <a:rPr lang="fi-FI" sz="1000" baseline="30000" dirty="0">
                <a:solidFill>
                  <a:prstClr val="black"/>
                </a:solidFill>
              </a:rPr>
              <a:t>3</a:t>
            </a:r>
            <a:r>
              <a:rPr lang="fi-FI" sz="1000" dirty="0">
                <a:solidFill>
                  <a:prstClr val="black"/>
                </a:solidFill>
              </a:rPr>
              <a:t>Tampereen Yliopisto; </a:t>
            </a:r>
            <a:r>
              <a:rPr lang="fi-FI" sz="1000" baseline="30000" dirty="0">
                <a:solidFill>
                  <a:prstClr val="black"/>
                </a:solidFill>
              </a:rPr>
              <a:t>4</a:t>
            </a:r>
            <a:r>
              <a:rPr lang="fi-FI" sz="1000" dirty="0">
                <a:solidFill>
                  <a:prstClr val="black"/>
                </a:solidFill>
              </a:rPr>
              <a:t>Jyväskylän keskussairaala; </a:t>
            </a:r>
            <a:r>
              <a:rPr lang="fi-FI" sz="1000" baseline="30000" dirty="0">
                <a:solidFill>
                  <a:prstClr val="black"/>
                </a:solidFill>
              </a:rPr>
              <a:t>5</a:t>
            </a:r>
            <a:r>
              <a:rPr lang="fi-FI" sz="1000" dirty="0">
                <a:solidFill>
                  <a:prstClr val="black"/>
                </a:solidFill>
              </a:rPr>
              <a:t>Orton Invalidisäätiö; </a:t>
            </a:r>
            <a:r>
              <a:rPr lang="fi-FI" sz="1000" baseline="30000" dirty="0">
                <a:solidFill>
                  <a:prstClr val="black"/>
                </a:solidFill>
              </a:rPr>
              <a:t>6</a:t>
            </a:r>
            <a:r>
              <a:rPr lang="fi-FI" sz="1000" dirty="0">
                <a:solidFill>
                  <a:prstClr val="black"/>
                </a:solidFill>
              </a:rPr>
              <a:t>Helsingin yliopistollinen keskussairaala; </a:t>
            </a:r>
            <a:r>
              <a:rPr lang="fi-FI" sz="1000" baseline="30000" dirty="0">
                <a:solidFill>
                  <a:prstClr val="black"/>
                </a:solidFill>
              </a:rPr>
              <a:t>7</a:t>
            </a:r>
            <a:r>
              <a:rPr lang="fi-FI" sz="1000" dirty="0">
                <a:solidFill>
                  <a:prstClr val="black"/>
                </a:solidFill>
              </a:rPr>
              <a:t>Rauman aluesairaala; </a:t>
            </a:r>
            <a:r>
              <a:rPr lang="fi-FI" sz="1000" baseline="30000" dirty="0">
                <a:solidFill>
                  <a:prstClr val="black"/>
                </a:solidFill>
              </a:rPr>
              <a:t>8</a:t>
            </a:r>
            <a:r>
              <a:rPr lang="fi-FI" sz="1000" dirty="0">
                <a:solidFill>
                  <a:prstClr val="black"/>
                </a:solidFill>
              </a:rPr>
              <a:t>Turun yliopistollinen keskussairaala; </a:t>
            </a:r>
            <a:r>
              <a:rPr lang="fi-FI" sz="1000" baseline="30000" dirty="0">
                <a:solidFill>
                  <a:prstClr val="black"/>
                </a:solidFill>
              </a:rPr>
              <a:t>9</a:t>
            </a:r>
            <a:r>
              <a:rPr lang="fi-FI" sz="1000" dirty="0">
                <a:solidFill>
                  <a:prstClr val="black"/>
                </a:solidFill>
              </a:rPr>
              <a:t>Raahen aluesairaala; </a:t>
            </a:r>
            <a:r>
              <a:rPr lang="fi-FI" sz="1000" baseline="30000" dirty="0">
                <a:solidFill>
                  <a:prstClr val="black"/>
                </a:solidFill>
              </a:rPr>
              <a:t>10</a:t>
            </a:r>
            <a:r>
              <a:rPr lang="fi-FI" sz="1000" dirty="0">
                <a:solidFill>
                  <a:prstClr val="black"/>
                </a:solidFill>
              </a:rPr>
              <a:t>Kuusankosken aluesairaala; </a:t>
            </a:r>
            <a:r>
              <a:rPr lang="fi-FI" sz="1000" baseline="30000" dirty="0">
                <a:solidFill>
                  <a:prstClr val="black"/>
                </a:solidFill>
              </a:rPr>
              <a:t>11</a:t>
            </a:r>
            <a:r>
              <a:rPr lang="fi-FI" sz="1000" dirty="0">
                <a:solidFill>
                  <a:prstClr val="black"/>
                </a:solidFill>
              </a:rPr>
              <a:t>Riihimäen aluesairaala; </a:t>
            </a:r>
            <a:r>
              <a:rPr lang="fi-FI" sz="1000" baseline="30000" dirty="0">
                <a:solidFill>
                  <a:prstClr val="black"/>
                </a:solidFill>
              </a:rPr>
              <a:t>12</a:t>
            </a:r>
            <a:r>
              <a:rPr lang="fi-FI" sz="1000" dirty="0">
                <a:solidFill>
                  <a:prstClr val="black"/>
                </a:solidFill>
              </a:rPr>
              <a:t>Seinäjoen keskussairaala; </a:t>
            </a:r>
            <a:r>
              <a:rPr lang="fi-FI" sz="1000" baseline="30000" dirty="0">
                <a:solidFill>
                  <a:prstClr val="black"/>
                </a:solidFill>
              </a:rPr>
              <a:t>13</a:t>
            </a:r>
            <a:r>
              <a:rPr lang="fi-FI" sz="1000" dirty="0">
                <a:solidFill>
                  <a:prstClr val="black"/>
                </a:solidFill>
              </a:rPr>
              <a:t>Tampereen yliopistollinen keskussairaala; </a:t>
            </a:r>
            <a:r>
              <a:rPr lang="fi-FI" sz="1000" baseline="30000" dirty="0">
                <a:solidFill>
                  <a:prstClr val="black"/>
                </a:solidFill>
              </a:rPr>
              <a:t>14</a:t>
            </a:r>
            <a:r>
              <a:rPr lang="fi-FI" sz="1000" dirty="0">
                <a:solidFill>
                  <a:prstClr val="black"/>
                </a:solidFill>
              </a:rPr>
              <a:t>Mäntän aluesairaala; </a:t>
            </a:r>
            <a:r>
              <a:rPr lang="fi-FI" sz="1000" baseline="30000" dirty="0">
                <a:solidFill>
                  <a:prstClr val="black"/>
                </a:solidFill>
              </a:rPr>
              <a:t>15</a:t>
            </a:r>
            <a:r>
              <a:rPr lang="fi-FI" sz="1000" dirty="0">
                <a:solidFill>
                  <a:prstClr val="black"/>
                </a:solidFill>
              </a:rPr>
              <a:t>Lapin keskussairaala; </a:t>
            </a:r>
            <a:r>
              <a:rPr lang="fi-FI" sz="1000" baseline="30000" dirty="0">
                <a:solidFill>
                  <a:prstClr val="black"/>
                </a:solidFill>
              </a:rPr>
              <a:t>16</a:t>
            </a:r>
            <a:r>
              <a:rPr lang="fi-FI" sz="1000" dirty="0">
                <a:solidFill>
                  <a:prstClr val="black"/>
                </a:solidFill>
              </a:rPr>
              <a:t>Reumasäätiön sairaala; </a:t>
            </a:r>
            <a:r>
              <a:rPr lang="fi-FI" sz="1000" baseline="30000" dirty="0">
                <a:solidFill>
                  <a:prstClr val="black"/>
                </a:solidFill>
              </a:rPr>
              <a:t>17</a:t>
            </a:r>
            <a:r>
              <a:rPr lang="fi-FI" sz="1000" dirty="0">
                <a:solidFill>
                  <a:prstClr val="black"/>
                </a:solidFill>
              </a:rPr>
              <a:t>Hämeenlinnan keskussairaala; </a:t>
            </a:r>
            <a:r>
              <a:rPr lang="fi-FI" sz="1000" baseline="30000" dirty="0">
                <a:solidFill>
                  <a:prstClr val="black"/>
                </a:solidFill>
              </a:rPr>
              <a:t>18</a:t>
            </a:r>
            <a:r>
              <a:rPr lang="fi-FI" sz="1000" dirty="0">
                <a:solidFill>
                  <a:prstClr val="black"/>
                </a:solidFill>
              </a:rPr>
              <a:t>Kuopion yliopistollinen keskussairaala; </a:t>
            </a:r>
            <a:r>
              <a:rPr lang="fi-FI" sz="1000" baseline="30000" dirty="0">
                <a:solidFill>
                  <a:prstClr val="black"/>
                </a:solidFill>
              </a:rPr>
              <a:t>19</a:t>
            </a:r>
            <a:r>
              <a:rPr lang="fi-FI" sz="1000" dirty="0">
                <a:solidFill>
                  <a:prstClr val="black"/>
                </a:solidFill>
              </a:rPr>
              <a:t>Joensuun keskussairaala; </a:t>
            </a:r>
            <a:r>
              <a:rPr lang="fi-FI" sz="1000" baseline="30000" dirty="0">
                <a:solidFill>
                  <a:prstClr val="black"/>
                </a:solidFill>
              </a:rPr>
              <a:t>20</a:t>
            </a:r>
            <a:r>
              <a:rPr lang="fi-FI" sz="1000" dirty="0">
                <a:solidFill>
                  <a:prstClr val="black"/>
                </a:solidFill>
              </a:rPr>
              <a:t>Hatanpään sairaala; </a:t>
            </a:r>
            <a:r>
              <a:rPr lang="fi-FI" sz="1000" baseline="30000" dirty="0">
                <a:solidFill>
                  <a:prstClr val="black"/>
                </a:solidFill>
              </a:rPr>
              <a:t>21</a:t>
            </a:r>
            <a:r>
              <a:rPr lang="fi-FI" sz="1000" dirty="0">
                <a:solidFill>
                  <a:prstClr val="black"/>
                </a:solidFill>
              </a:rPr>
              <a:t>Helsingin ympäristön reumatoimisto; </a:t>
            </a:r>
            <a:r>
              <a:rPr lang="fi-FI" sz="1000" baseline="30000" dirty="0">
                <a:solidFill>
                  <a:prstClr val="black"/>
                </a:solidFill>
              </a:rPr>
              <a:t>22</a:t>
            </a:r>
            <a:r>
              <a:rPr lang="fi-FI" sz="1000" dirty="0">
                <a:solidFill>
                  <a:prstClr val="black"/>
                </a:solidFill>
              </a:rPr>
              <a:t>Oulun diakonissalaitos; </a:t>
            </a:r>
            <a:r>
              <a:rPr lang="fi-FI" sz="1000" baseline="30000" dirty="0">
                <a:solidFill>
                  <a:prstClr val="black"/>
                </a:solidFill>
              </a:rPr>
              <a:t>23</a:t>
            </a:r>
            <a:r>
              <a:rPr lang="fi-FI" sz="1000" dirty="0">
                <a:solidFill>
                  <a:prstClr val="black"/>
                </a:solidFill>
              </a:rPr>
              <a:t>Harjulan sairaala; </a:t>
            </a:r>
            <a:r>
              <a:rPr lang="fi-FI" sz="1000" baseline="30000" dirty="0">
                <a:solidFill>
                  <a:prstClr val="black"/>
                </a:solidFill>
              </a:rPr>
              <a:t>24</a:t>
            </a:r>
            <a:r>
              <a:rPr lang="fi-FI" sz="1000" dirty="0">
                <a:solidFill>
                  <a:prstClr val="black"/>
                </a:solidFill>
              </a:rPr>
              <a:t>Kymenlaakson keskussairaala; </a:t>
            </a:r>
            <a:r>
              <a:rPr lang="fi-FI" sz="1000" baseline="30000" dirty="0">
                <a:solidFill>
                  <a:prstClr val="black"/>
                </a:solidFill>
              </a:rPr>
              <a:t>25</a:t>
            </a:r>
            <a:r>
              <a:rPr lang="fi-FI" sz="1000" dirty="0">
                <a:solidFill>
                  <a:prstClr val="black"/>
                </a:solidFill>
              </a:rPr>
              <a:t>Lappeenrannan keskussairaala; </a:t>
            </a:r>
            <a:r>
              <a:rPr lang="fi-FI" sz="1000" baseline="30000" dirty="0">
                <a:solidFill>
                  <a:prstClr val="black"/>
                </a:solidFill>
              </a:rPr>
              <a:t>26</a:t>
            </a:r>
            <a:r>
              <a:rPr lang="fi-FI" sz="1000" dirty="0">
                <a:solidFill>
                  <a:prstClr val="black"/>
                </a:solidFill>
              </a:rPr>
              <a:t>Kainuun keskussairaala; </a:t>
            </a:r>
            <a:r>
              <a:rPr lang="fi-FI" sz="1000" baseline="30000" dirty="0">
                <a:solidFill>
                  <a:prstClr val="black"/>
                </a:solidFill>
              </a:rPr>
              <a:t>27</a:t>
            </a:r>
            <a:r>
              <a:rPr lang="fi-FI" sz="1000" dirty="0">
                <a:solidFill>
                  <a:prstClr val="black"/>
                </a:solidFill>
              </a:rPr>
              <a:t>Oulun yliopistollinen keskussairaala </a:t>
            </a:r>
          </a:p>
          <a:p>
            <a:pPr algn="ctr"/>
            <a:endParaRPr lang="fi-FI" dirty="0"/>
          </a:p>
        </p:txBody>
      </p:sp>
    </p:spTree>
    <p:extLst>
      <p:ext uri="{BB962C8B-B14F-4D97-AF65-F5344CB8AC3E}">
        <p14:creationId xmlns:p14="http://schemas.microsoft.com/office/powerpoint/2010/main" val="1974168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smtClean="0"/>
              <a:t>ROB-FIN raportointiin osallistuneet lääkärit*</a:t>
            </a:r>
            <a:endParaRPr lang="fi-FI" sz="3200"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fi-FI" dirty="0"/>
              <a:t>Aarnio Merja, Ahokas-Tuohinto Pirkko, Arstila Leena, Blåfield Harri, Eero Jukka, Ekblom-Kullberg Susan, Eklund Kari, Ekman Päivi, Ekstam Hannele, Elfving Pia, Forsberg Sinikka, Grönholm Tina, Hakala Markku, Heikkilä Riitta, Heikkilä Sirpa, Helve Tapani, Hirvonen Hanna, Hämeenkorpi Risto, Ilva Kirsti, Immonen Kai, Isomäki Pia, Isosomppi Sanna, Jäntti Juha, Kaipiainen-Seppänen Oili, Kankaanpää Eeva, Karilainen Helena, Karstila Krista, Kaukinen Päivi, Kiuru Matti, Koivuniemi Riitta, Komulainen Riitta, Korpela Markku, Kortelainen Saara, Koskenvesa Perttu, Krogerus Maija-Liisa, Laasila Kirsi, Laiho Kari, Lanteri Ritva, Leirisalo-Repo Marjatta, Linna </a:t>
            </a:r>
            <a:r>
              <a:rPr lang="fi-FI" dirty="0" smtClean="0"/>
              <a:t>Reijo, Luosujärvi </a:t>
            </a:r>
            <a:r>
              <a:rPr lang="fi-FI" dirty="0"/>
              <a:t>Riitta, Luukkainen Reijo, Lähteenmäki Jukka, Mali Markku, Malmi Timo, Moilanen Ari, Molander Pauliina, Mullamaa Andrus, Mäkinen Heidi, Möttönen Timo, Niinisalo Helena, Niiranen Teemu, Nuotio Pekka, Nykänen Pekka, Nyrhinen Satu, Ojansuu Aino, Parmanne Pinja, Peltomaa Ritva, Peltoniemi Suvi, Pertovaara Marja, Pirilä Laura, Puolakka Kari, Puurtinen-Vilkki Maija, Pöllänen Jari, Rantalaiho Vappu, Rautio Tiina, Relas Heikki, Reponen AnnaKaisa, Romu Matti, Rosvall Heidi, Rutanen Jarno, Saario Riitta, Sainio-Pöllänen Saara, Salomaa Sirpa, Salonen Johanna, Salonen P, Savolainen Elina, Seppälä Jouko, Sihvonen Susanna, Similä Aki</a:t>
            </a:r>
            <a:r>
              <a:rPr lang="fi-FI" dirty="0" smtClean="0"/>
              <a:t>, </a:t>
            </a:r>
            <a:r>
              <a:rPr lang="fi-FI" dirty="0"/>
              <a:t>Sivenius Katariina, Sjöblom Lotta, Suontama Katariina, Tadesse Kura, Teho Arja, Tiippana-Kinnunen Tarja, Toivanen Taina, Tolonen Reetta, Tuomiranta Tapani, Tuompo Riitta, Uotila Terhi, Uusitalo Tea, Uutela Toini, Waahtera Maija, Valkonen Veli-Pekka, Valleala Heikki, Varis Juha, Varjolahti-Lehtinen Tuire, Vasala Mikko, Virolainen Jukka, Vuorela Marjo, Vuori </a:t>
            </a:r>
            <a:r>
              <a:rPr lang="fi-FI" dirty="0" smtClean="0"/>
              <a:t>Kaisa, </a:t>
            </a:r>
            <a:r>
              <a:rPr lang="fi-FI" dirty="0"/>
              <a:t>Vuotikka Pekka, Vuotila Jorma, Väliviita Timo, Yli-Kerttula Timo, Yli-kerttula Urpo</a:t>
            </a:r>
          </a:p>
          <a:p>
            <a:endParaRPr lang="fi-FI" dirty="0"/>
          </a:p>
        </p:txBody>
      </p:sp>
      <p:sp>
        <p:nvSpPr>
          <p:cNvPr id="4" name="TextBox 3"/>
          <p:cNvSpPr txBox="1"/>
          <p:nvPr/>
        </p:nvSpPr>
        <p:spPr>
          <a:xfrm>
            <a:off x="755576" y="6525344"/>
            <a:ext cx="6480720" cy="276999"/>
          </a:xfrm>
          <a:prstGeom prst="rect">
            <a:avLst/>
          </a:prstGeom>
          <a:noFill/>
        </p:spPr>
        <p:txBody>
          <a:bodyPr wrap="square" rtlCol="0">
            <a:spAutoFit/>
          </a:bodyPr>
          <a:lstStyle/>
          <a:p>
            <a:r>
              <a:rPr lang="fi-FI" sz="1200" dirty="0" smtClean="0"/>
              <a:t>*vähintään 10 raporttia vuosina 1999-2019 ROB-FIN rekisteriin lähettäneet lääkärit (</a:t>
            </a:r>
            <a:r>
              <a:rPr lang="fi-FI" sz="1200" dirty="0" err="1" smtClean="0"/>
              <a:t>aikuisreumatologit</a:t>
            </a:r>
            <a:r>
              <a:rPr lang="fi-FI" sz="1200" dirty="0" smtClean="0"/>
              <a:t>)</a:t>
            </a:r>
            <a:endParaRPr lang="fi-FI" sz="1200" dirty="0"/>
          </a:p>
        </p:txBody>
      </p:sp>
    </p:spTree>
    <p:extLst>
      <p:ext uri="{BB962C8B-B14F-4D97-AF65-F5344CB8AC3E}">
        <p14:creationId xmlns:p14="http://schemas.microsoft.com/office/powerpoint/2010/main" val="6033189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147248" cy="864096"/>
          </a:xfrm>
        </p:spPr>
        <p:txBody>
          <a:bodyPr>
            <a:normAutofit/>
          </a:bodyPr>
          <a:lstStyle/>
          <a:p>
            <a:r>
              <a:rPr lang="fi-FI" sz="3200" dirty="0" smtClean="0"/>
              <a:t>ROB-FIN raportointiin osallistuneet toimipaikat</a:t>
            </a:r>
            <a:endParaRPr lang="fi-FI" sz="3200" dirty="0"/>
          </a:p>
        </p:txBody>
      </p:sp>
      <p:sp>
        <p:nvSpPr>
          <p:cNvPr id="3" name="Content Placeholder 2"/>
          <p:cNvSpPr>
            <a:spLocks noGrp="1"/>
          </p:cNvSpPr>
          <p:nvPr>
            <p:ph sz="quarter" idx="1"/>
          </p:nvPr>
        </p:nvSpPr>
        <p:spPr/>
        <p:txBody>
          <a:bodyPr>
            <a:normAutofit/>
          </a:bodyPr>
          <a:lstStyle/>
          <a:p>
            <a:pPr marL="0" indent="0">
              <a:buNone/>
            </a:pPr>
            <a:r>
              <a:rPr lang="fi-FI" sz="1900" dirty="0"/>
              <a:t>Forssan aluesairaala, Haapaveden terveyskeskus, Harjulan sairaala, Hatanpään sairaala, </a:t>
            </a:r>
            <a:r>
              <a:rPr lang="fi-FI" sz="1900" dirty="0" smtClean="0"/>
              <a:t>Helsingin yliopistollinen keskussairaala, Helsingin </a:t>
            </a:r>
            <a:r>
              <a:rPr lang="fi-FI" sz="1900" dirty="0"/>
              <a:t>ympäristön reumatoimisto (HYRT), Hämeenlinnan keskussairaala, Iisalmen aluesairaala, Joensuun keskussairaala, Jorvin sairaala, Kainuun keskussairaala, Kanta-Hämeen keskussairaala, </a:t>
            </a:r>
            <a:r>
              <a:rPr lang="fi-FI" sz="1900" dirty="0" smtClean="0"/>
              <a:t>Kemi, </a:t>
            </a:r>
            <a:r>
              <a:rPr lang="fi-FI" sz="1900" dirty="0"/>
              <a:t>Kotkan keskussairaala, Kuusankosken aluesairaala, Kymenlaakson keskussairaala, KYS, Lapin keskussairaala, Lappeenrannan keskussairaala, Loimaan aluesairaala, Länsi-Pohjan keskussairaala, Lääkärikeskus Tutko, Mäntän aluesairaala, Oulun Diakonissalaitos, Raahen sairaala, Rauman aluesairaala, Reumasäätiön sairaala, Riihimäen yksikkö, Salon aluesairaala, Satalinnan sairaala, Savonlinnan keskussairaala, Seinäjoen keskussairaala, Tampereen reumatoimisto, TAYS, Turun kaupungin sairaala, TYKS, Valkeakosken aluesairaala, Varkauden sairaala, Ähtärin sairaala</a:t>
            </a:r>
          </a:p>
          <a:p>
            <a:endParaRPr lang="fi-FI" dirty="0"/>
          </a:p>
        </p:txBody>
      </p:sp>
    </p:spTree>
    <p:extLst>
      <p:ext uri="{BB962C8B-B14F-4D97-AF65-F5344CB8AC3E}">
        <p14:creationId xmlns:p14="http://schemas.microsoft.com/office/powerpoint/2010/main" val="1777689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TUTKIMUKSEN TAVOITTEET</a:t>
            </a:r>
            <a:endParaRPr lang="fi-FI" dirty="0"/>
          </a:p>
        </p:txBody>
      </p:sp>
      <p:sp>
        <p:nvSpPr>
          <p:cNvPr id="3" name="Content Placeholder 2"/>
          <p:cNvSpPr>
            <a:spLocks noGrp="1"/>
          </p:cNvSpPr>
          <p:nvPr>
            <p:ph sz="quarter" idx="1"/>
          </p:nvPr>
        </p:nvSpPr>
        <p:spPr>
          <a:xfrm>
            <a:off x="914400" y="1807840"/>
            <a:ext cx="7772400" cy="3925416"/>
          </a:xfrm>
        </p:spPr>
        <p:txBody>
          <a:bodyPr/>
          <a:lstStyle/>
          <a:p>
            <a:r>
              <a:rPr lang="fi-FI" dirty="0" smtClean="0"/>
              <a:t>Reumarekisteritutkimuksen tavoitteena on tuottaa tietoa  </a:t>
            </a:r>
            <a:r>
              <a:rPr lang="fi-FI" dirty="0"/>
              <a:t>reumasairauksien epidemiologiasta sekä </a:t>
            </a:r>
            <a:r>
              <a:rPr lang="fi-FI" dirty="0" smtClean="0"/>
              <a:t>reuman lääkehoidon vaikuttavuudesta, haittavaikutuksista ja kustannusvaikuttavuudesta terveydenhuollon arjessa</a:t>
            </a:r>
          </a:p>
          <a:p>
            <a:r>
              <a:rPr lang="fi-FI" dirty="0" smtClean="0"/>
              <a:t>Tiedon avulla voidaan kehittää reumasairauksien hoitoa mm. kohdentamalla lääkehoitoa siitä parhaiten hyötyville potilaille</a:t>
            </a:r>
            <a:endParaRPr lang="fi-FI" dirty="0"/>
          </a:p>
        </p:txBody>
      </p:sp>
    </p:spTree>
    <p:extLst>
      <p:ext uri="{BB962C8B-B14F-4D97-AF65-F5344CB8AC3E}">
        <p14:creationId xmlns:p14="http://schemas.microsoft.com/office/powerpoint/2010/main" val="2382487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TIETOSISÄLTÖ</a:t>
            </a:r>
            <a:endParaRPr lang="fi-FI" dirty="0"/>
          </a:p>
        </p:txBody>
      </p:sp>
      <p:sp>
        <p:nvSpPr>
          <p:cNvPr id="3" name="Content Placeholder 2"/>
          <p:cNvSpPr>
            <a:spLocks noGrp="1"/>
          </p:cNvSpPr>
          <p:nvPr>
            <p:ph sz="quarter" idx="1"/>
          </p:nvPr>
        </p:nvSpPr>
        <p:spPr>
          <a:xfrm>
            <a:off x="914400" y="1844824"/>
            <a:ext cx="7772400" cy="4572000"/>
          </a:xfrm>
        </p:spPr>
        <p:txBody>
          <a:bodyPr/>
          <a:lstStyle/>
          <a:p>
            <a:r>
              <a:rPr lang="fi-FI" dirty="0" smtClean="0"/>
              <a:t>Potilaan taustatiedot</a:t>
            </a:r>
          </a:p>
          <a:p>
            <a:r>
              <a:rPr lang="fi-FI" dirty="0" smtClean="0"/>
              <a:t>Tautiaktiivisuus lähtötilanteessa ja seurantakäyntien yhteydessä</a:t>
            </a:r>
          </a:p>
          <a:p>
            <a:r>
              <a:rPr lang="fi-FI" dirty="0" smtClean="0"/>
              <a:t>Biologinen lääkehoito (</a:t>
            </a:r>
            <a:r>
              <a:rPr lang="fi-FI" dirty="0" err="1" smtClean="0"/>
              <a:t>bDMARD</a:t>
            </a:r>
            <a:r>
              <a:rPr lang="fi-FI" dirty="0" smtClean="0"/>
              <a:t>) sekä muut reumasairauksien hoidossa käytettävät lääkitykset (myös </a:t>
            </a:r>
            <a:r>
              <a:rPr lang="fi-FI" dirty="0" err="1" smtClean="0"/>
              <a:t>tsDMARD</a:t>
            </a:r>
            <a:r>
              <a:rPr lang="fi-FI" dirty="0" smtClean="0"/>
              <a:t>).</a:t>
            </a:r>
          </a:p>
          <a:p>
            <a:r>
              <a:rPr lang="fi-FI" dirty="0" smtClean="0"/>
              <a:t>Hoidon aikana ilmenneet haittavaikutukset</a:t>
            </a:r>
          </a:p>
          <a:p>
            <a:r>
              <a:rPr lang="fi-FI" dirty="0"/>
              <a:t>Kansallisten rekisterien (HILMO, syöpärekisteri, Kelan etuusrekisteri, väestörekisteri, eläkerekisteri) kautta saatavat lisätiedot</a:t>
            </a:r>
            <a:endParaRPr lang="fi-FI" dirty="0" smtClean="0"/>
          </a:p>
          <a:p>
            <a:endParaRPr lang="fi-FI" dirty="0"/>
          </a:p>
        </p:txBody>
      </p:sp>
    </p:spTree>
    <p:extLst>
      <p:ext uri="{BB962C8B-B14F-4D97-AF65-F5344CB8AC3E}">
        <p14:creationId xmlns:p14="http://schemas.microsoft.com/office/powerpoint/2010/main" val="1467895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EETTISET NÄKÖKULMAT</a:t>
            </a:r>
            <a:endParaRPr lang="fi-FI" dirty="0"/>
          </a:p>
        </p:txBody>
      </p:sp>
      <p:sp>
        <p:nvSpPr>
          <p:cNvPr id="3" name="Content Placeholder 2"/>
          <p:cNvSpPr>
            <a:spLocks noGrp="1"/>
          </p:cNvSpPr>
          <p:nvPr>
            <p:ph sz="quarter" idx="1"/>
          </p:nvPr>
        </p:nvSpPr>
        <p:spPr>
          <a:xfrm>
            <a:off x="914400" y="1881336"/>
            <a:ext cx="7772400" cy="4572000"/>
          </a:xfrm>
        </p:spPr>
        <p:txBody>
          <a:bodyPr>
            <a:normAutofit/>
          </a:bodyPr>
          <a:lstStyle/>
          <a:p>
            <a:r>
              <a:rPr lang="fi-FI" dirty="0" smtClean="0"/>
              <a:t>Tiedonkeruu perustuu </a:t>
            </a:r>
            <a:r>
              <a:rPr lang="fi-FI" dirty="0" err="1" smtClean="0"/>
              <a:t>THL:n</a:t>
            </a:r>
            <a:r>
              <a:rPr lang="fi-FI" dirty="0" smtClean="0"/>
              <a:t>, </a:t>
            </a:r>
            <a:r>
              <a:rPr lang="fi-FI" dirty="0" err="1" smtClean="0"/>
              <a:t>Findatan</a:t>
            </a:r>
            <a:r>
              <a:rPr lang="fi-FI" dirty="0" smtClean="0"/>
              <a:t> sekä paikallisten sairaaloiden tutkimuslupiin</a:t>
            </a:r>
          </a:p>
          <a:p>
            <a:r>
              <a:rPr lang="fi-FI" dirty="0" smtClean="0"/>
              <a:t>Rekisterin ylläpidolle on eettisen toimikunnan sekä tietosuojavaltuutetun puoltavat lausunnot</a:t>
            </a:r>
          </a:p>
          <a:p>
            <a:r>
              <a:rPr lang="fi-FI" dirty="0" smtClean="0"/>
              <a:t>Potilaiden tunnistetietoja käsitellään vain erityisestä tarpeesta ja sähköinen aineisto säilytetään salattuna. Mahdolliset paperiset tiedonkeruulomakkeet arkistoidaan tietoturvallisesti</a:t>
            </a:r>
          </a:p>
        </p:txBody>
      </p:sp>
    </p:spTree>
    <p:extLst>
      <p:ext uri="{BB962C8B-B14F-4D97-AF65-F5344CB8AC3E}">
        <p14:creationId xmlns:p14="http://schemas.microsoft.com/office/powerpoint/2010/main" val="104317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8280920" cy="922114"/>
          </a:xfrm>
        </p:spPr>
        <p:txBody>
          <a:bodyPr>
            <a:normAutofit/>
          </a:bodyPr>
          <a:lstStyle/>
          <a:p>
            <a:r>
              <a:rPr lang="fi-FI" sz="3800" dirty="0" smtClean="0"/>
              <a:t>Potilasmäärän kehitys 1999-2020</a:t>
            </a:r>
            <a:endParaRPr lang="fi-FI" sz="3800"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288223768"/>
              </p:ext>
            </p:extLst>
          </p:nvPr>
        </p:nvGraphicFramePr>
        <p:xfrm>
          <a:off x="611560" y="1196752"/>
          <a:ext cx="8280920" cy="5256584"/>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980728"/>
            <a:ext cx="7610933" cy="5706588"/>
          </a:xfrm>
          <a:prstGeom prst="rect">
            <a:avLst/>
          </a:prstGeom>
        </p:spPr>
      </p:pic>
    </p:spTree>
    <p:extLst>
      <p:ext uri="{BB962C8B-B14F-4D97-AF65-F5344CB8AC3E}">
        <p14:creationId xmlns:p14="http://schemas.microsoft.com/office/powerpoint/2010/main" val="1889936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706090"/>
          </a:xfrm>
        </p:spPr>
        <p:txBody>
          <a:bodyPr>
            <a:noAutofit/>
          </a:bodyPr>
          <a:lstStyle/>
          <a:p>
            <a:r>
              <a:rPr lang="fi-FI" sz="3800" dirty="0"/>
              <a:t>Seurannassa olevien potilaiden diagnoosit</a:t>
            </a:r>
          </a:p>
        </p:txBody>
      </p:sp>
      <p:sp>
        <p:nvSpPr>
          <p:cNvPr id="5" name="TextBox 4"/>
          <p:cNvSpPr txBox="1"/>
          <p:nvPr/>
        </p:nvSpPr>
        <p:spPr>
          <a:xfrm>
            <a:off x="755576" y="6453336"/>
            <a:ext cx="2808312" cy="369332"/>
          </a:xfrm>
          <a:prstGeom prst="rect">
            <a:avLst/>
          </a:prstGeom>
          <a:noFill/>
        </p:spPr>
        <p:txBody>
          <a:bodyPr wrap="square" rtlCol="0">
            <a:spAutoFit/>
          </a:bodyPr>
          <a:lstStyle/>
          <a:p>
            <a:r>
              <a:rPr lang="fi-FI" dirty="0" smtClean="0"/>
              <a:t>*</a:t>
            </a:r>
            <a:r>
              <a:rPr lang="fi-FI" sz="1400" dirty="0" smtClean="0"/>
              <a:t>Tilanne 31.12.2020 </a:t>
            </a:r>
            <a:endParaRPr lang="fi-FI" sz="1400" dirty="0"/>
          </a:p>
        </p:txBody>
      </p:sp>
      <p:pic>
        <p:nvPicPr>
          <p:cNvPr id="6" name="Sisällön paikkamerkki 5"/>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885413" y="878839"/>
            <a:ext cx="7530799" cy="5646505"/>
          </a:xfrm>
        </p:spPr>
      </p:pic>
    </p:spTree>
    <p:extLst>
      <p:ext uri="{BB962C8B-B14F-4D97-AF65-F5344CB8AC3E}">
        <p14:creationId xmlns:p14="http://schemas.microsoft.com/office/powerpoint/2010/main" val="3306520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79512" y="0"/>
            <a:ext cx="9793088" cy="562074"/>
          </a:xfrm>
        </p:spPr>
        <p:txBody>
          <a:bodyPr>
            <a:noAutofit/>
          </a:bodyPr>
          <a:lstStyle/>
          <a:p>
            <a:r>
              <a:rPr lang="fi-FI" sz="2600" dirty="0" smtClean="0"/>
              <a:t>Biologiset ja JAK/PDE4 estäjät - seurantatiedot 2020 loppuun</a:t>
            </a:r>
            <a:endParaRPr lang="fi-FI" sz="2600" dirty="0"/>
          </a:p>
        </p:txBody>
      </p:sp>
      <p:pic>
        <p:nvPicPr>
          <p:cNvPr id="3" name="Sisällön paikkamerkki 2"/>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0" y="1039564"/>
            <a:ext cx="9144000" cy="5485780"/>
          </a:xfrm>
        </p:spPr>
      </p:pic>
    </p:spTree>
    <p:extLst>
      <p:ext uri="{BB962C8B-B14F-4D97-AF65-F5344CB8AC3E}">
        <p14:creationId xmlns:p14="http://schemas.microsoft.com/office/powerpoint/2010/main" val="3677201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1"/>
          <p:cNvSpPr>
            <a:spLocks noGrp="1"/>
          </p:cNvSpPr>
          <p:nvPr>
            <p:ph type="title"/>
          </p:nvPr>
        </p:nvSpPr>
        <p:spPr>
          <a:xfrm>
            <a:off x="179512" y="0"/>
            <a:ext cx="8964488" cy="1340768"/>
          </a:xfrm>
        </p:spPr>
        <p:txBody>
          <a:bodyPr>
            <a:noAutofit/>
          </a:bodyPr>
          <a:lstStyle/>
          <a:p>
            <a:r>
              <a:rPr lang="fi-FI" sz="2600" dirty="0" smtClean="0"/>
              <a:t>Biologiset ja JAK/PDE4 estäjät - seurantatiedot 2020 </a:t>
            </a:r>
            <a:r>
              <a:rPr lang="fi-FI" sz="2600" dirty="0" smtClean="0"/>
              <a:t>loppuun</a:t>
            </a:r>
            <a:br>
              <a:rPr lang="fi-FI" sz="2600" dirty="0" smtClean="0"/>
            </a:br>
            <a:r>
              <a:rPr lang="fi-FI" sz="2600" dirty="0" smtClean="0"/>
              <a:t>(myös </a:t>
            </a:r>
            <a:r>
              <a:rPr lang="fi-FI" sz="2600" dirty="0" err="1" smtClean="0"/>
              <a:t>biosimilaarit</a:t>
            </a:r>
            <a:r>
              <a:rPr lang="fi-FI" sz="2600" dirty="0" smtClean="0"/>
              <a:t>)</a:t>
            </a:r>
            <a:endParaRPr lang="fi-FI" sz="2600" dirty="0"/>
          </a:p>
        </p:txBody>
      </p:sp>
      <p:pic>
        <p:nvPicPr>
          <p:cNvPr id="9" name="Sisällön paikkamerkki 8"/>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0" y="1740882"/>
            <a:ext cx="9144000" cy="4064382"/>
          </a:xfrm>
        </p:spPr>
      </p:pic>
    </p:spTree>
    <p:extLst>
      <p:ext uri="{BB962C8B-B14F-4D97-AF65-F5344CB8AC3E}">
        <p14:creationId xmlns:p14="http://schemas.microsoft.com/office/powerpoint/2010/main" val="3349728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1"/>
          <p:cNvSpPr>
            <a:spLocks noGrp="1"/>
          </p:cNvSpPr>
          <p:nvPr>
            <p:ph type="title"/>
          </p:nvPr>
        </p:nvSpPr>
        <p:spPr>
          <a:xfrm>
            <a:off x="72008" y="116632"/>
            <a:ext cx="8964488" cy="562074"/>
          </a:xfrm>
        </p:spPr>
        <p:txBody>
          <a:bodyPr>
            <a:noAutofit/>
          </a:bodyPr>
          <a:lstStyle/>
          <a:p>
            <a:r>
              <a:rPr lang="fi-FI" sz="2400" dirty="0" smtClean="0"/>
              <a:t>Biologiset, muut kuin TNF </a:t>
            </a:r>
            <a:r>
              <a:rPr lang="fi-FI" sz="2400" dirty="0"/>
              <a:t>inhibiittorit - seurantatiedot 2020 loppuun</a:t>
            </a:r>
          </a:p>
        </p:txBody>
      </p:sp>
      <p:pic>
        <p:nvPicPr>
          <p:cNvPr id="6" name="Sisällön paikkamerkki 5"/>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1615480" y="548680"/>
            <a:ext cx="6196880" cy="6196880"/>
          </a:xfrm>
        </p:spPr>
      </p:pic>
    </p:spTree>
    <p:extLst>
      <p:ext uri="{BB962C8B-B14F-4D97-AF65-F5344CB8AC3E}">
        <p14:creationId xmlns:p14="http://schemas.microsoft.com/office/powerpoint/2010/main" val="2453408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2137</TotalTime>
  <Words>2733</Words>
  <Application>Microsoft Office PowerPoint</Application>
  <PresentationFormat>Näytössä katseltava diaesitys (4:3)</PresentationFormat>
  <Paragraphs>79</Paragraphs>
  <Slides>18</Slides>
  <Notes>6</Notes>
  <HiddenSlides>3</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18</vt:i4>
      </vt:variant>
    </vt:vector>
  </HeadingPairs>
  <TitlesOfParts>
    <vt:vector size="23" baseType="lpstr">
      <vt:lpstr>Calibri</vt:lpstr>
      <vt:lpstr>Franklin Gothic Book</vt:lpstr>
      <vt:lpstr>Perpetua</vt:lpstr>
      <vt:lpstr>Wingdings 2</vt:lpstr>
      <vt:lpstr>Equity</vt:lpstr>
      <vt:lpstr>KANSALLINEN REUMAREKISTERI-TUTKIMUS (ROB-FIN)</vt:lpstr>
      <vt:lpstr>TUTKIMUKSEN TAVOITTEET</vt:lpstr>
      <vt:lpstr>TIETOSISÄLTÖ</vt:lpstr>
      <vt:lpstr>EETTISET NÄKÖKULMAT</vt:lpstr>
      <vt:lpstr>Potilasmäärän kehitys 1999-2020</vt:lpstr>
      <vt:lpstr>Seurannassa olevien potilaiden diagnoosit</vt:lpstr>
      <vt:lpstr>Biologiset ja JAK/PDE4 estäjät - seurantatiedot 2020 loppuun</vt:lpstr>
      <vt:lpstr>Biologiset ja JAK/PDE4 estäjät - seurantatiedot 2020 loppuun (myös biosimilaarit)</vt:lpstr>
      <vt:lpstr>Biologiset, muut kuin TNF inhibiittorit - seurantatiedot 2020 loppuun</vt:lpstr>
      <vt:lpstr>JAK/PDE4 estäjät - seurantatiedot 2020 loppuun</vt:lpstr>
      <vt:lpstr>TNF inhibiittorit - seurantatiedot 2020 loppuun</vt:lpstr>
      <vt:lpstr>Biologiset ja JAK/PDE4 estäjät (muut kuin TNF inhibiittorit)</vt:lpstr>
      <vt:lpstr>ROB-FIN julkaisut</vt:lpstr>
      <vt:lpstr>ROB-FIN julkaisut</vt:lpstr>
      <vt:lpstr>ROB-FIN julkaisut</vt:lpstr>
      <vt:lpstr>ROB-FIN julkaisut</vt:lpstr>
      <vt:lpstr>ROB-FIN raportointiin osallistuneet lääkärit*</vt:lpstr>
      <vt:lpstr>ROB-FIN raportointiin osallistuneet toimipaikat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Kalle Aaltonen</dc:creator>
  <cp:lastModifiedBy>Nordström Dan</cp:lastModifiedBy>
  <cp:revision>107</cp:revision>
  <cp:lastPrinted>2019-09-16T10:52:39Z</cp:lastPrinted>
  <dcterms:created xsi:type="dcterms:W3CDTF">2013-03-24T16:31:46Z</dcterms:created>
  <dcterms:modified xsi:type="dcterms:W3CDTF">2021-06-18T10:03:21Z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1242324625</vt:i4>
  </property>
  <property fmtid="{D5CDD505-2E9C-101B-9397-08002B2CF9AE}" pid="3" name="_NewReviewCycle">
    <vt:lpwstr/>
  </property>
  <property fmtid="{D5CDD505-2E9C-101B-9397-08002B2CF9AE}" pid="4" name="_EmailSubject">
    <vt:lpwstr>ROB-FIN vuosiraportti 2020</vt:lpwstr>
  </property>
  <property fmtid="{D5CDD505-2E9C-101B-9397-08002B2CF9AE}" pid="5" name="_AuthorEmail">
    <vt:lpwstr>Dan.Nordstrom@hus.fi</vt:lpwstr>
  </property>
  <property fmtid="{D5CDD505-2E9C-101B-9397-08002B2CF9AE}" pid="6" name="_AuthorEmailDisplayName">
    <vt:lpwstr>Nordström Dan</vt:lpwstr>
  </property>
  <property fmtid="{D5CDD505-2E9C-101B-9397-08002B2CF9AE}" pid="7" name="_PreviousAdHocReviewCycleID">
    <vt:i4>-1390579162</vt:i4>
  </property>
</Properties>
</file>