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7" r:id="rId2"/>
    <p:sldId id="264" r:id="rId3"/>
    <p:sldId id="258" r:id="rId4"/>
    <p:sldId id="263" r:id="rId5"/>
    <p:sldId id="262" r:id="rId6"/>
    <p:sldId id="271" r:id="rId7"/>
    <p:sldId id="261" r:id="rId8"/>
    <p:sldId id="274" r:id="rId9"/>
    <p:sldId id="273" r:id="rId10"/>
    <p:sldId id="272" r:id="rId11"/>
    <p:sldId id="265" r:id="rId12"/>
    <p:sldId id="269" r:id="rId13"/>
    <p:sldId id="276" r:id="rId14"/>
    <p:sldId id="275" r:id="rId15"/>
  </p:sldIdLst>
  <p:sldSz cx="9144000" cy="6858000" type="screen4x3"/>
  <p:notesSz cx="6865938" cy="99980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4" autoAdjust="0"/>
  </p:normalViewPr>
  <p:slideViewPr>
    <p:cSldViewPr>
      <p:cViewPr varScale="1">
        <p:scale>
          <a:sx n="120" d="100"/>
          <a:sy n="120" d="100"/>
        </p:scale>
        <p:origin x="134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N:\ROB-FIN\vuosiraport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507904"/>
        <c:axId val="193544680"/>
      </c:barChart>
      <c:catAx>
        <c:axId val="14650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3544680"/>
        <c:crosses val="autoZero"/>
        <c:auto val="1"/>
        <c:lblAlgn val="ctr"/>
        <c:lblOffset val="100"/>
        <c:noMultiLvlLbl val="0"/>
      </c:catAx>
      <c:valAx>
        <c:axId val="193544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6507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9475A-44D3-4316-8E70-3FF1C3D36310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375A5-E4B7-4E47-80F2-214F5EB8D5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35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75A5-E4B7-4E47-80F2-214F5EB8D59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57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75A5-E4B7-4E47-80F2-214F5EB8D59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19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75A5-E4B7-4E47-80F2-214F5EB8D59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611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3375A5-E4B7-4E47-80F2-214F5EB8D59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D86462-2A60-4320-8821-EC6C04F1F6E6}" type="datetimeFigureOut">
              <a:rPr lang="fi-FI" smtClean="0"/>
              <a:t>12.12.2023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E2F5F7C-78EA-48AA-A799-1122EA130269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pubmed.ncbi.nlm.nih.gov_33460531_&amp;d=DwMFAw&amp;c=ZbgFmJjg4pdtrnL2HUJUDw&amp;r=rfz26A_m_rZqT4YMAwUUvCrm8hMowpI57_okK1XNcOU&amp;m=bZunKMObJPulHV99F9PC2UH-0W9ps_OLYWhD2WfNdKI&amp;s=U27Ilgfbwv0SQZKRj-999jgrXy8lRLdsLvCqgOVEJ1s&amp;e=" TargetMode="External"/><Relationship Id="rId2" Type="http://schemas.openxmlformats.org/officeDocument/2006/relationships/hyperlink" Target="https://urldefense.proofpoint.com/v2/url?u=https-3A__pubmed.ncbi.nlm.nih.gov_32950963_&amp;d=DwMFAw&amp;c=ZbgFmJjg4pdtrnL2HUJUDw&amp;r=rfz26A_m_rZqT4YMAwUUvCrm8hMowpI57_okK1XNcOU&amp;m=bZunKMObJPulHV99F9PC2UH-0W9ps_OLYWhD2WfNdKI&amp;s=EKN3_EbhZDhsGVDq8w2tJjKHliU6ToBo6NyPA6I3aqY&amp;e=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fi-FI" sz="3700" dirty="0"/>
              <a:t>KANSALLINEN REUMAREKISTERI-TUTKIMUS (ROB-FIN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16832"/>
            <a:ext cx="7772400" cy="3779912"/>
          </a:xfrm>
        </p:spPr>
        <p:txBody>
          <a:bodyPr>
            <a:normAutofit/>
          </a:bodyPr>
          <a:lstStyle/>
          <a:p>
            <a:r>
              <a:rPr lang="fi-FI" dirty="0"/>
              <a:t>Prospektiivinen kohorttitutkimus biologisten reumalääkkeiden käyttäjistä</a:t>
            </a:r>
          </a:p>
          <a:p>
            <a:r>
              <a:rPr lang="fi-FI" dirty="0"/>
              <a:t>Suomen reumatologisen yhdistyksen (SRY)  vuonna 1999 perustama</a:t>
            </a:r>
          </a:p>
          <a:p>
            <a:r>
              <a:rPr lang="fi-FI" dirty="0"/>
              <a:t>Tiedonkeruu tapahtuu erikoissairaanhoidon seurantakäyntien yhteydessä</a:t>
            </a:r>
          </a:p>
          <a:p>
            <a:r>
              <a:rPr lang="fi-FI" dirty="0"/>
              <a:t>Sähköiset potilasalustat pääsääntöisesti käytössä (</a:t>
            </a:r>
            <a:r>
              <a:rPr lang="fi-FI" dirty="0" err="1"/>
              <a:t>GotreatIT</a:t>
            </a:r>
            <a:r>
              <a:rPr lang="fi-FI" dirty="0"/>
              <a:t>, BCB, RAIQU)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04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562074"/>
          </a:xfrm>
        </p:spPr>
        <p:txBody>
          <a:bodyPr>
            <a:noAutofit/>
          </a:bodyPr>
          <a:lstStyle/>
          <a:p>
            <a:r>
              <a:rPr lang="fi-FI" sz="2600" dirty="0"/>
              <a:t>b/</a:t>
            </a:r>
            <a:r>
              <a:rPr lang="fi-FI" sz="2600" dirty="0" err="1"/>
              <a:t>tsDMARD</a:t>
            </a:r>
            <a:r>
              <a:rPr lang="fi-FI" sz="2600" dirty="0"/>
              <a:t> (muut kuin TNF-a)– 5v. seurantatiedot 2018-2022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9CAAF7-F991-FC01-2548-58B4A6F9CA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C4ED654-FCFF-FF45-8E7A-F72808F2D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397835"/>
            <a:ext cx="8460432" cy="63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5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48072"/>
          </a:xfrm>
        </p:spPr>
        <p:txBody>
          <a:bodyPr>
            <a:normAutofit/>
          </a:bodyPr>
          <a:lstStyle/>
          <a:p>
            <a:r>
              <a:rPr lang="fi-FI" sz="3200" dirty="0"/>
              <a:t>ROB-FIN julkaisut vuodelta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856984" cy="662473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fi-FI" sz="9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Glintborg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Daniela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 Giuseppe Johan K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Wallman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Sella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Provan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Nordström Anna-Mari Hokkanen Jenny Österlund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Bjorn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Merete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Lund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Hetland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Brigitte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Michelsen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Lennart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Jacobsson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Johan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Askling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Ulf Lindström. Is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risk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infections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higher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during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treatment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secukinumab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TNF-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observational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Nordic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countries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Rheumatology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1:62:647-658, 2023.</a:t>
            </a:r>
          </a:p>
          <a:p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Louise Linde, Stylianos Georgiadis,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Lykke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Midtbøll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Ørnbjerg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Simon Horskjær Rasmussen, Brigitte Michelsen, Ulf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Lindström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Johan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Askling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Daniela Di Giuseppe, Johan K. Wallman, Jakub Závada, Karel Pavelka, Miguel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Bernardes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, Carolina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Ochôa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Matos, Bente Glintborg, Anne Gitte Loft, 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Dan Nordström, Laura Kuusalo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, et al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.</a:t>
            </a:r>
            <a:r>
              <a:rPr lang="en-US" sz="1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Comparing predictors of DAPSA, DAPSA28, and DAS28 remission and response at 6 months in patients with psoriatic arthritis initiating a first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TNFi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in clinical practice – Results from the </a:t>
            </a:r>
            <a:r>
              <a:rPr lang="en-US" sz="1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EuroSpA</a:t>
            </a:r>
            <a:r>
              <a:rPr lang="en-US" sz="1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 collaboration. Submitted 2023</a:t>
            </a:r>
            <a:endParaRPr lang="fi-FI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Alyssa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Dominique,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Merete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Lund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Hetland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Axel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Finckh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Jacques-Eric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Gottenberg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Florenzo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Iannone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Roberto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Caporali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</a:t>
            </a:r>
            <a:r>
              <a:rPr lang="fi-FI" sz="1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Nordstrom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 al.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Safety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outcomes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rheumatoid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treated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abatacept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Results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multinational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surveillance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across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seven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European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registries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Research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&amp;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Therapy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12:25:101, 2023.</a:t>
            </a:r>
          </a:p>
          <a:p>
            <a:pPr algn="l"/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Brigitte Michelsen, Mikkel Østergaard, Michael J Nissen, Adrian Ciurea, Burkhard Möller,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Lykke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Midtbøll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Ørnbjerg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Jakub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Zavada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Bente Glintborg, Alan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MacDonald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Karin Laas,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Nordström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Bjorn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Florenzo Iannone, Pasoon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Hellmand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Tore K Kvien, Ana M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Rodrigues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Catalin Codreanu, Ziga Rotar, Isabel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Castrejón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Fernández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Johan K Wallman, Jiri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Vencovsky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Anne G Loft,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Maureen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Heddle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Sigrid Vorobjov,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Anna-Mari Hokkanen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 al.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Differences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similarities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between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EULAR/ASAS-EULAR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recommendations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national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recommendations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treatment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psoriatic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spondyloarthritis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across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Europe.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Lancet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Regional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Health – Europe,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Aug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4:33:100706, 2023.</a:t>
            </a:r>
          </a:p>
          <a:p>
            <a:pPr algn="l"/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Glintborg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Di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Guiseppe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Wallman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Nordström 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Hetland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Askling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Gröndal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Sokka 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 al.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Uptake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effectiveness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newer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biologic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targeted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synthetic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disease-modifying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anti-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rheumatic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drugs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psoriatic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Results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five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Nordic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biologics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registries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Ann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Dis 82:820-28, 2023.</a:t>
            </a:r>
          </a:p>
          <a:p>
            <a:pPr algn="l"/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Kathrine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Rugbjerg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Lykke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Midtbøll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Ørnbjerg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Stylianos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Georgiadis, Simon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Horskjær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Rasmussen, Ulf Lindström Karel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Pavelka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Neslihan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Yılmaz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Ennio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Giulio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Favalli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Michael J. Nissen, Brigitte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Michelsen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Elsa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Vieira-Sousa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Gareth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 Jones,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Ruxandra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Ionescu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Heikki </a:t>
            </a:r>
            <a:r>
              <a:rPr lang="fi-FI" sz="1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Carlos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Sanchez-Piedra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Matija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Tomšič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Arni Jon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Geirsson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Irene van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Horst-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Bruinsma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Johan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Askling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Anne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Gitte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Loft,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Lucie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Nekvindova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Direskeneli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Florenzo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Iannone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Adrian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Ciurea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Karen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Minde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Fagerli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Maria José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Santos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Gary J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Macfarlane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Catalin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Codreanu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Kari Eklund 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 al. One-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third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biologic-naïve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spondyloarthritis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reach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patient-reported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outcome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remission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when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treated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TNF-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routine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care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Europe – data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19,530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EuroSpA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collaboration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J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50:1009-19, 2023.</a:t>
            </a:r>
          </a:p>
          <a:p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Bénédicte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Delcoigne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Tine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Iskov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Kopp, Elizabeth Arkema, Karin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Hellgren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Sella Aarrestad Provan, </a:t>
            </a: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Heikki Relas, Kalle Aaltonen, Nina </a:t>
            </a:r>
            <a:r>
              <a:rPr lang="en-US" sz="1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Trokovic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Bjorn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Gudbjornson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Gerdur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Gröndal</a:t>
            </a:r>
            <a:r>
              <a:rPr lang="en-US" sz="1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Eirik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Klami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Kristianslund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Jesper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Lindhardsen</a:t>
            </a: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Lene Dreyer, Johan </a:t>
            </a:r>
            <a:r>
              <a:rPr lang="en-U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Askling</a:t>
            </a:r>
            <a:r>
              <a:rPr lang="en-US" sz="10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0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Exposure to specific tumor necrosis factor inhibitors and risk of demyelinating and inflammatory neuropathy in cohorts of patients with inflammatory arthritis. A collaborative observational study across five Nordic rheumatology registers. RMD Open Feb:9:e002924, 2023</a:t>
            </a:r>
            <a:endParaRPr lang="fi-FI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Louise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Linde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Lykke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Midtbøll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Ørnbjerg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Stylianos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Georgiadis, Simon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Horskjær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Rasmussen, Ulf Lindström Johan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Askling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Brigitte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Michelsen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Daniela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 Giuseppe, Johan K.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Wallman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Bjorn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Thorvardur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Jon Love,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Nordström Timo Yli-Kerttula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 al.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Predictors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DAPSA28 remission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psoriatic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initiating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their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first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TNF-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results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13 European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registries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Rheumatology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Rheumatology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(Oxford) 2023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14:kead284.doi: 10.1093/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rheumatology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/kead284. Online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ahead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print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Hokkanen A-M, Aaltonen K, </a:t>
            </a:r>
            <a:r>
              <a:rPr lang="fi-FI" sz="1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Relas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H, Rutanen J, </a:t>
            </a:r>
            <a:r>
              <a:rPr lang="fi-FI" sz="1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Rannio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T, Elfving P, Taimen K, Kauppi M, Puolakka K, Trokovic N, Nordström D.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Impact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TNFi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medication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work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disability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spondyloarthritis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observational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cohort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Adv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Pract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25:7rkad50, 2023.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24265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36104"/>
          </a:xfrm>
        </p:spPr>
        <p:txBody>
          <a:bodyPr>
            <a:normAutofit/>
          </a:bodyPr>
          <a:lstStyle/>
          <a:p>
            <a:r>
              <a:rPr lang="fi-FI" sz="3200" dirty="0"/>
              <a:t>ROB-FIN julkaisut vuosilta 2022-2023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848" y="1117706"/>
            <a:ext cx="8928992" cy="569567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fi-FI" sz="9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Glintborg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Lindstrom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U, De Giuseppe D,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Provan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SA,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Hetland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ML,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Michelsen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Wallman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Aaltonen K, Hokkanen AM, Nordström 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DANBIO (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Denmark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ARTIS/SRQ (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Sweden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ICEBIO (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Iceland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ROB-FIN (Finland), NOR-DMARD (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Norway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registries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One-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year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treatment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outcomes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secukinumab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versus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tumor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necrosis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factor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Spondyloarthritis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Care Res74:748-58, 2022.</a:t>
            </a:r>
          </a:p>
          <a:p>
            <a:pPr algn="l"/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Bénédicte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Delcoigne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Sella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Aarrestad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Provan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Hilde Berner Hammer,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Daniela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 Giuseppe, Thomas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Frisell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Bente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Glintborg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Gerdur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Grondal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Bjorn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Merete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Lund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Hetland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Brigitte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Michelsen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Nordström, Heikki </a:t>
            </a:r>
            <a:r>
              <a:rPr lang="fi-FI" sz="1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Johan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Askling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patient-reported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measures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disease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activity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rheumatoid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vary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across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Nordic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countries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Results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 Nordic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collaboration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Rheumatology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28:61(12):4998, 2022.</a:t>
            </a:r>
          </a:p>
          <a:p>
            <a:pPr algn="l"/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Kim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Lauper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Iudici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Denis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Mongin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Sytske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Anne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Bergstra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Denis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Choquette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Catalin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Codrean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René Lindholm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Cordtz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Diederick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Coc8,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Dreyer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Ori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Elkaya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Ellen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Margrethe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Hauge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Kimme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Hyrich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Florenzo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Iannone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Nevsun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Inanc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Lianne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Kearsley-Fleet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Eirik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Kristianslund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Tore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Kvien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Burkhard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Leeb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Galina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Lukina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C. Nordström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 al.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Effectiveness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TNFi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abatacept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IL-6i and JAK-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bDMARDs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31,936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rheumatoid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19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registers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“JAK-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”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collaboration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Ann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Dis 81:1358-66, 2022.</a:t>
            </a:r>
          </a:p>
          <a:p>
            <a:pPr algn="l"/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Linde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Ørnbjerg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LM, Brahe CH,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Wallman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JK, Di Giuseppe D,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Závada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Castrejon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Díaz-Gonzalez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Rotar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Z,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Tomšič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Glintborg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Geirsson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AJ,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Michelsen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Kristianslund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EK,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Santos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MJ,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Barcelos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Nordström D, Eklund KK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et al.. Second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third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TNF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European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spondyloarthritis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Effectiveness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impact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reason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for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switching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Rheumatology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(Oxford). 2023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Sep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20:kead494.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doi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10.1093/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rheumatology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/kead494. Online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ahead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print.PMID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37738257</a:t>
            </a:r>
          </a:p>
          <a:p>
            <a:pPr algn="l"/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Lykke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Midtbøll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Ørnbjerg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Louise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Linde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Stylianos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Georgiadis, Simon Horskjær Rasmussen, Ulf Lindström, Johan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Askling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Brigitte Michelsen, Daniela Di Giuseppe, Johan K.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Wallman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Karel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Pavelka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Jakub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Závada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Michael J. Nissen,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Gareth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 Jones,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Heikki </a:t>
            </a:r>
            <a:r>
              <a:rPr lang="fi-FI" sz="1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Relas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Laura Pirilä 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 al..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Predictors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achieving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ASDAS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inactive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disease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axial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spondyloarthritis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during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treatment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TNF-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results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EuroSpA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collaboration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Semin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56:152081, 2022.</a:t>
            </a:r>
          </a:p>
          <a:p>
            <a:pPr algn="l"/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René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Cordtz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Johan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Askling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Bénédicte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Delcoigne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Karin E.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Smedby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Eva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Baecklund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Christine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Ballegaard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Pia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Isomäki, Kalle Aaltonen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Bjorn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Gudbjornsson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Thorvardur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Jon Love, Sella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Aarrestad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Provan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Brigitte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Michelsen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Joe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Sexton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Lene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Dreyer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Karin Hellgren..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Hematological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malignancies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patients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psoriatic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arthritis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overall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treated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Tumour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Necrosis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Factor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A Nordic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cohort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study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RMD Open 8:e002776, 2022.</a:t>
            </a:r>
          </a:p>
          <a:p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Manuel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Pombo-Suarez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Carlos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Sanchez-Piedra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Juan J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Gomez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-Reino, Kim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Lauper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Denis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Mongin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Florenzo Iannone, Karel Pavelka, </a:t>
            </a:r>
            <a:r>
              <a:rPr lang="fi-FI" sz="1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Dan Nordström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Nevsun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Inanc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Catalin Codreanu, Kimme L Hyrich, Denis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Choquette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Anja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Strangfeld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Burkhard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Leeb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Ziga Rotar, Ana M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Rodrigues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Eirik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Kristianslund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Tore K Kvien, et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JAK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inhibitor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failure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to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cycle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switch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that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question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Data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from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JAK-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pot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collaboration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of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registries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Ann </a:t>
            </a:r>
            <a:r>
              <a:rPr lang="fi-FI" sz="1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Rheum</a:t>
            </a:r>
            <a:r>
              <a:rPr lang="fi-FI" sz="1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Dis 82:175-81, 2023.</a:t>
            </a:r>
          </a:p>
          <a:p>
            <a:pPr algn="l"/>
            <a:endParaRPr lang="fi-FI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fi-FI" sz="1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>
              <a:buNone/>
            </a:pP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401660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B98902-83D3-EFB5-ADB4-A9185B5F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   ROB-FIN julkaisut vuodelta 2022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1F50AE-6961-38F8-46EB-A70E5C434E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88255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600"/>
              </a:spcBef>
            </a:pP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Benedicte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Delcoigne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Carl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Turesson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Lotta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Ljung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Kathrine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Lederballe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Grøn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Bente Glintborg, Merete Lund Hetland, Sella Aarrestad Provan, Brigitte Michelsen, </a:t>
            </a:r>
            <a:r>
              <a:rPr lang="en-US" sz="4400" b="1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Ritva Peltomaa, Heikki Relas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Bjorn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Gudbjornsson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Johan </a:t>
            </a:r>
            <a:r>
              <a:rPr lang="en-US" sz="4400" kern="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Askling</a:t>
            </a:r>
            <a:r>
              <a:rPr lang="en-US" sz="4400" kern="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Short- and longer-term risks for acute coronary syndrome differ among in cohorts of patients with rheumatoid arthritis starting treatment with different biologic disease-modifying anti-rheumatic drugs: results from four Nordic countries. Ann Rheum Dis 81:789-97, 2022. </a:t>
            </a:r>
            <a:endParaRPr lang="fi-FI" sz="4400" kern="0" dirty="0">
              <a:effectLst/>
              <a:latin typeface="Calibri Light" panose="020F03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Michael J Nissen, Daniela Di Giuseppe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Lennart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Jacobsson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Merete  Hetland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Adrian Ciurea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Lucie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Nekvindova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AU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Florenzo Iannone, </a:t>
            </a:r>
            <a:r>
              <a:rPr lang="da-DK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Tuulikki Sokka-Isler</a:t>
            </a:r>
            <a:r>
              <a:rPr lang="da-DK" sz="44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da-DK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 Minde Fagerli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 Jose Santos</a:t>
            </a:r>
            <a:r>
              <a:rPr lang="es-E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Catalin Codreanu</a:t>
            </a:r>
            <a:r>
              <a:rPr lang="es-E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Manuel Pombo-Suarez, </a:t>
            </a:r>
            <a:r>
              <a:rPr lang="it-IT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Ziga Rotar,</a:t>
            </a:r>
            <a:r>
              <a:rPr lang="it-IT" sz="44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Bjorn </a:t>
            </a:r>
            <a:r>
              <a:rPr lang="en-US" sz="4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Gudbjornsson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Gary Macfarlane, Irene van der Horst, 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 Gitte Loft,</a:t>
            </a:r>
            <a:r>
              <a:rPr lang="en-US" sz="44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Burkhard Möller, </a:t>
            </a:r>
            <a:r>
              <a:rPr lang="it-IT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Herman Mann,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Fabrizio Conti, </a:t>
            </a:r>
            <a:r>
              <a:rPr lang="it-IT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GozdeYildirim Cetin</a:t>
            </a:r>
            <a:r>
              <a:rPr lang="it-IT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Heikki, Relas</a:t>
            </a:r>
            <a:r>
              <a:rPr lang="it-IT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Brigitte Michelsen,</a:t>
            </a:r>
            <a:r>
              <a:rPr lang="it-IT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Pedro Avila Ribeiro,</a:t>
            </a:r>
            <a:r>
              <a:rPr lang="en-US" sz="4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Ruxandra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Ionescu,</a:t>
            </a:r>
            <a:r>
              <a:rPr lang="en-US" sz="44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Carlos </a:t>
            </a:r>
            <a:r>
              <a:rPr lang="en-US" sz="4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SanchezPiedra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Matija Tomsic,</a:t>
            </a:r>
            <a:r>
              <a:rPr lang="en-US" sz="4400" baseline="30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Árni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Jón </a:t>
            </a:r>
            <a:r>
              <a:rPr lang="en-US" sz="44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Geirsson</a:t>
            </a:r>
            <a:r>
              <a:rPr lang="en-US" sz="4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Johan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Askling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Bente Glintborg, Ulf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Lindström</a:t>
            </a:r>
            <a:r>
              <a:rPr lang="en-US" sz="4400" baseline="3000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Combination therapy with conventional synthetic disease-modifying anti-rheumatic drugs in patients with axial spondylarthritis improves TNF inhibitor retention and clinical remission rates: results from the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EuroSpA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collaboration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Rheumatology 28:4741-51, 2022.</a:t>
            </a:r>
            <a:endParaRPr lang="fi-FI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US" sz="4400" dirty="0" err="1">
                <a:solidFill>
                  <a:srgbClr val="4848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Lykke</a:t>
            </a:r>
            <a:r>
              <a:rPr lang="en-US" sz="440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848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Midtbøll</a:t>
            </a:r>
            <a:r>
              <a:rPr lang="en-US" sz="440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4848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Ørnbjerg</a:t>
            </a:r>
            <a:r>
              <a:rPr lang="en-US" sz="440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Louise Linde, Stylianos Georgiadis, Simon Horskjær Rasmussen</a:t>
            </a:r>
            <a:r>
              <a:rPr lang="en-US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Ulf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Lindström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Johan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Askling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Brigitte Michelsen,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Daniela Di Giuseppe, Johan K. Wallman,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Karel Pavelka,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Jakub Závada, Michael J. Nissen,</a:t>
            </a:r>
            <a:r>
              <a:rPr lang="en-US" sz="4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Gareth T Jones,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Heikki Relas, Laura Pirilä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Matija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Tomšič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Arni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Geirsson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Irene van der Horst-Bruinsma, Anne Gitte Loft, Bente Glintborg,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Karin Laas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Florenzo Iannone,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Addolorata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Corrado,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Adrian Ciurea,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Maria José Santos,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Helena Santos,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Catalin Codreanu,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Eirik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Klami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Kristianslund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Ziga Rotar, Bjorn </a:t>
            </a:r>
            <a:r>
              <a:rPr lang="en-US" sz="4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Gudbjornsson</a:t>
            </a:r>
            <a: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Nurullah Akkoc,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Ozgul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Soysal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Gunduz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Mikkel Østergaard, Merete Lund Hetland</a:t>
            </a:r>
            <a:r>
              <a:rPr lang="en-US" sz="4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Predictors of achieving ASDAS inactive disease in axial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spondyloarthritis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during treatment with TNF-inhibitors: results from the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EuroSpA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collaboration. Semin Arthritis Rheum 56:152081, 2022.</a:t>
            </a:r>
            <a:endParaRPr lang="fi-FI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  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René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Cordtz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Johan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Askling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Bénédicte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Delcoigne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Karin E.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Smedby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Eva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Baecklund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Christine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Ballegaard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4400" b="1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 </a:t>
            </a:r>
            <a:r>
              <a:rPr lang="en-US" sz="4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Isomäki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Kalle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Aaltonen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Bjorn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Gudbjornsson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Thorvardur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Jon Love, Sella Aarrestad Provan, Brigitte Michelsen, Joe Sexton, Lene Dreyer, Karin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Hellgren</a:t>
            </a:r>
            <a:r>
              <a:rPr lang="en-US" sz="4400" kern="12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Hematological malignancies in patients with psoriatic arthritis overall and treated with </a:t>
            </a:r>
            <a:r>
              <a:rPr lang="en-US" sz="44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Tumour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Necrosis Factor inhibitors - A Nordic cohort study.</a:t>
            </a:r>
            <a:r>
              <a:rPr lang="en-US" sz="4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RMD Open 8:e002776, 2022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Daniela Di Giuseppe , Ulf Lindström, </a:t>
            </a:r>
            <a:r>
              <a:rPr lang="it-IT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Kalle Aaltonen,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Heikki Relas 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Sella Provan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Bjorn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Gudbjornsson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Merete Lund Hetland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Johan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Askling</a:t>
            </a:r>
            <a:r>
              <a:rPr lang="it-IT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Markku Kauppi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Arni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Geirsson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Katerina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Chatzidionysiou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Tanja Schjødt Jørgensen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Lene Dreyer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b-NO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Brigitte Michelsen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Lennart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Jacobsson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Bente Glintborg.</a:t>
            </a:r>
            <a:r>
              <a:rPr lang="it-IT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occurrence of multiple treatment switching in axial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spondyloarthritis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definition, incidence and patient characteristics. Results from five Nordic rheumatology registries.  Rheumatology 30:3647-56, 2022.</a:t>
            </a:r>
            <a:endParaRPr lang="fi-FI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4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227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8E722A-DEA0-C83F-838B-A5F9B12C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fi-FI" sz="2800" dirty="0"/>
              <a:t>   ROB-FIN julkaisut vuosilta 2020-2021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B01DEC-2392-9DA0-887A-4DEDC6BB2A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Michelsen B,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Lindström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Codreanu C, Ciurea A,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Zavada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J, Loft AG, Pombo-Suarez M, Onen F, Kvien TK, Rotar Z, Santos MJ, Iannone F,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Hokkanen AM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Gudbjornsson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Askling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J, Ionescu R, Nissen MJ, Pavelka K, Sanchez-Piedra C, Akar S, Sexton J, Tomsic M, Santos H,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Sebastiani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Österlund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Geirsson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AJ, Macfarlane G, van der Horst-Bruinsma I, Georgiadis S, Brahe CH,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Ørnbjerg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LM, Hetland ML, Østergaard M.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Drug retention, inactive disease and response rates in 1860 patients with axial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spondyloarthritis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initiating 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secukinumab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treatment: routine care data from 13 registries in the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EuroSpA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collaboration.</a:t>
            </a:r>
            <a:r>
              <a:rPr lang="fi-FI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RMD Open Sep;6(3):e001280, 2020. 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Michelsen B, Georgiadis S, Di Giuseppe D, Loft AG, Nissen MJ, Iannone F, Pombo-Suarez M, Mann H, Rotar Z,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Eklund KK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Kvien TK, Santos MJ,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Gudbjornsson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Codreanu C, Yilmaz S, Wallman JK, Brahe CH, Möller B,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Favalli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EG, Sánchez-Piedra C,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Nekvindova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L, Tomsic M, 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Trokovic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Kristianslund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EK, Santos H,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Löve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TJ, Ionescu R,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Pehlivan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Y, Jones GT, van der Horst-Bruinsma I,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Ørnbjerg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LM, Østergaard M, Hetland ML. 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Real-world 6 and 12-month Drug Retention, Remission and Response Rates of 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Secukinuma</a:t>
            </a:r>
            <a:r>
              <a:rPr lang="en-US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in 2,017 Psoriatic Arthritis patients in 13 European Countries</a:t>
            </a:r>
            <a:r>
              <a:rPr lang="en-US" sz="3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Arthritis Care Res (Hoboken). Jan 18.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10.1002/acr.24560. Online ahead of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print.PMID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3346053, 2021.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Lindström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Di Giuseppe D,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Delcoigne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Glintborg B, Möller B, Ciurea A, Pombo-Suarez M, Sanchez-Piedra C,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Eklund K, Relas 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Gudbjornsson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Love TJ, Jones GT, Codreanu C, Ionescu R,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Nekvindova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L, Závada J, Atas N,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Yolbas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Fagerli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KM, Michelsen B, Rotar Ž,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Tomšič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M, Iannone F, Santos MJ, Avila-Ribeiro P,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Ørnbjerg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LM, Østergaard M,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Jacobsson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LT,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Askling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J, Nissen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MJ.l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Effectiveness and treatment retention of TNF-inhibitors when used as monotherapy versus co-medication with </a:t>
            </a:r>
            <a:r>
              <a:rPr lang="en-GB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csDMARDs</a:t>
            </a:r>
            <a: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15332 patients with psoriatic arthritis. Data from the </a:t>
            </a:r>
            <a:r>
              <a:rPr lang="en-GB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EuroSpA</a:t>
            </a:r>
            <a: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collaboration. Ann Rheum Dis 80:1410, 2021.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261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TUTKIMUKSEN TAVOITTEET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07840"/>
            <a:ext cx="7772400" cy="3925416"/>
          </a:xfrm>
        </p:spPr>
        <p:txBody>
          <a:bodyPr/>
          <a:lstStyle/>
          <a:p>
            <a:r>
              <a:rPr lang="fi-FI" dirty="0"/>
              <a:t>Reumarekisteritutkimuksen tavoitteena on tuottaa tietoa  reumasairauksien epidemiologiasta sekä reuman lääkehoidon vaikuttavuudesta, haittavaikutuksista ja kustannusvaikuttavuudesta terveydenhuollon arjessa</a:t>
            </a:r>
          </a:p>
          <a:p>
            <a:r>
              <a:rPr lang="fi-FI" dirty="0"/>
              <a:t>Tiedon avulla voidaan kehittää reumasairauksien hoitoa mm. kohdentamalla lääkehoitoa siitä parhaiten hyötyville potilaille</a:t>
            </a:r>
          </a:p>
          <a:p>
            <a:r>
              <a:rPr lang="fi-FI" dirty="0"/>
              <a:t>Datan keruu sallii myös luvallisen kansainvälisen yhteistyön muiden kansallisten eurooppalaisten rekisterien kesken (kuten Nord-</a:t>
            </a:r>
            <a:r>
              <a:rPr lang="fi-FI" dirty="0" err="1"/>
              <a:t>Forsk</a:t>
            </a:r>
            <a:r>
              <a:rPr lang="fi-FI" dirty="0"/>
              <a:t>, Euro-</a:t>
            </a:r>
            <a:r>
              <a:rPr lang="fi-FI" dirty="0" err="1"/>
              <a:t>SpA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248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572000"/>
          </a:xfrm>
        </p:spPr>
        <p:txBody>
          <a:bodyPr/>
          <a:lstStyle/>
          <a:p>
            <a:r>
              <a:rPr lang="fi-FI" dirty="0"/>
              <a:t>Potilaan taustatiedot mukaan lukien taudin luokittelukriteerit</a:t>
            </a:r>
          </a:p>
          <a:p>
            <a:r>
              <a:rPr lang="fi-FI" dirty="0"/>
              <a:t>Tautiaktiivisuus lähtötilanteessa ja seurantakäyntien yhteydessä (mm DAS28, ASDAS, DAPSA)</a:t>
            </a:r>
          </a:p>
          <a:p>
            <a:r>
              <a:rPr lang="fi-FI" dirty="0"/>
              <a:t>Biologinen (</a:t>
            </a:r>
            <a:r>
              <a:rPr lang="fi-FI" dirty="0" err="1"/>
              <a:t>bDMARD</a:t>
            </a:r>
            <a:r>
              <a:rPr lang="fi-FI" dirty="0"/>
              <a:t>)-, </a:t>
            </a:r>
            <a:r>
              <a:rPr lang="fi-FI" dirty="0" err="1"/>
              <a:t>pienmolekyläärinen</a:t>
            </a:r>
            <a:r>
              <a:rPr lang="fi-FI" dirty="0"/>
              <a:t> täsmälääkehoito (</a:t>
            </a:r>
            <a:r>
              <a:rPr lang="fi-FI" dirty="0" err="1"/>
              <a:t>tsDMARD</a:t>
            </a:r>
            <a:r>
              <a:rPr lang="fi-FI" dirty="0"/>
              <a:t>) sekä muut reumasairauksien hoidossa käytettävät lääkitykset</a:t>
            </a:r>
          </a:p>
          <a:p>
            <a:r>
              <a:rPr lang="fi-FI" dirty="0"/>
              <a:t>Hoidon aikana ilmenneet haittavaikutukset</a:t>
            </a:r>
          </a:p>
          <a:p>
            <a:r>
              <a:rPr lang="fi-FI" dirty="0"/>
              <a:t>Kansallisten rekisterien (HILMO, syöpärekisteri, Kelan etuusrekisteri, väestörekisteri, eläkerekisteri) kautta saadut lisätiedot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789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EETTISET NÄKÖKULMAT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81336"/>
            <a:ext cx="7772400" cy="4572000"/>
          </a:xfrm>
        </p:spPr>
        <p:txBody>
          <a:bodyPr>
            <a:normAutofit/>
          </a:bodyPr>
          <a:lstStyle/>
          <a:p>
            <a:r>
              <a:rPr lang="fi-FI" dirty="0"/>
              <a:t>Tiedonkeruu perustuu </a:t>
            </a:r>
            <a:r>
              <a:rPr lang="fi-FI" dirty="0" err="1"/>
              <a:t>THL:n,Findatan</a:t>
            </a:r>
            <a:r>
              <a:rPr lang="fi-FI" dirty="0"/>
              <a:t> ja </a:t>
            </a:r>
            <a:r>
              <a:rPr lang="fi-FI" dirty="0" err="1"/>
              <a:t>HUS:n</a:t>
            </a:r>
            <a:r>
              <a:rPr lang="fi-FI" dirty="0"/>
              <a:t> tutkimuslupaan</a:t>
            </a:r>
          </a:p>
          <a:p>
            <a:r>
              <a:rPr lang="fi-FI" dirty="0"/>
              <a:t>Rekisterin ylläpidolle on eettisen toimikunnan sekä tietosuojavaltuutetun puoltavat lausunnot</a:t>
            </a:r>
          </a:p>
          <a:p>
            <a:r>
              <a:rPr lang="fi-FI" dirty="0"/>
              <a:t>Potilaiden tunnistetietoja käsitellään vain erityisestä tarpeesta ja sähköinen aineisto säilytetään salattuna. </a:t>
            </a:r>
            <a:r>
              <a:rPr lang="fi-FI" dirty="0" err="1"/>
              <a:t>Paperisisista</a:t>
            </a:r>
            <a:r>
              <a:rPr lang="fi-FI" dirty="0"/>
              <a:t> tiedonkeruulomakkeista on luovuttu</a:t>
            </a:r>
          </a:p>
        </p:txBody>
      </p:sp>
    </p:spTree>
    <p:extLst>
      <p:ext uri="{BB962C8B-B14F-4D97-AF65-F5344CB8AC3E}">
        <p14:creationId xmlns:p14="http://schemas.microsoft.com/office/powerpoint/2010/main" val="104317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92" y="-315416"/>
            <a:ext cx="6482520" cy="994122"/>
          </a:xfrm>
        </p:spPr>
        <p:txBody>
          <a:bodyPr>
            <a:normAutofit/>
          </a:bodyPr>
          <a:lstStyle/>
          <a:p>
            <a:r>
              <a:rPr lang="fi-FI" sz="3200" dirty="0"/>
              <a:t>Potilasmäärän kehitys 1999-2022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8223768"/>
              </p:ext>
            </p:extLst>
          </p:nvPr>
        </p:nvGraphicFramePr>
        <p:xfrm>
          <a:off x="611560" y="1196752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6" y="908721"/>
            <a:ext cx="7561232" cy="566932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B01F3B72-EB5B-C5B1-89E8-DB5D7BDD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41" y="548680"/>
            <a:ext cx="825924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3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381" y="-27384"/>
            <a:ext cx="7793059" cy="706090"/>
          </a:xfrm>
        </p:spPr>
        <p:txBody>
          <a:bodyPr>
            <a:noAutofit/>
          </a:bodyPr>
          <a:lstStyle/>
          <a:p>
            <a:r>
              <a:rPr lang="fi-FI" sz="3200" dirty="0"/>
              <a:t>Seurannassa olevien potilaiden diagnoosit*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64533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*</a:t>
            </a:r>
            <a:r>
              <a:rPr lang="fi-FI" sz="1400" dirty="0"/>
              <a:t>Tilanne 31.12.2022, HUS 31.12.21(BCB) 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573811E-E69D-82C7-D8FA-B89FD0DB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692696"/>
            <a:ext cx="7793059" cy="584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2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7200800" cy="1008112"/>
          </a:xfrm>
        </p:spPr>
        <p:txBody>
          <a:bodyPr>
            <a:noAutofit/>
          </a:bodyPr>
          <a:lstStyle/>
          <a:p>
            <a:r>
              <a:rPr lang="fi-FI" sz="1800" dirty="0"/>
              <a:t>TNF salpaajat – seurantatiedot 2022 loppuun (PY=potilasvuodet) </a:t>
            </a:r>
            <a:br>
              <a:rPr lang="fi-FI" sz="1800" dirty="0"/>
            </a:br>
            <a:endParaRPr lang="fi-FI" sz="1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9CAAF7-F991-FC01-2548-58B4A6F9CA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8833136-D63D-D0B6-E87F-C904BAC3A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885698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2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136904" cy="562074"/>
          </a:xfrm>
        </p:spPr>
        <p:txBody>
          <a:bodyPr>
            <a:noAutofit/>
          </a:bodyPr>
          <a:lstStyle/>
          <a:p>
            <a:r>
              <a:rPr lang="fi-FI" sz="2600" dirty="0"/>
              <a:t>TNF salpaajat – 5v. seurantatiedot 2018-2022 loppuun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9CAAF7-F991-FC01-2548-58B4A6F9CA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77C3ED3-D0CD-B6B3-67A0-E3769944C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47" y="404664"/>
            <a:ext cx="845132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9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6482" y="-27384"/>
            <a:ext cx="8952022" cy="562074"/>
          </a:xfrm>
        </p:spPr>
        <p:txBody>
          <a:bodyPr>
            <a:noAutofit/>
          </a:bodyPr>
          <a:lstStyle/>
          <a:p>
            <a:r>
              <a:rPr lang="fi-FI" sz="2600" dirty="0"/>
              <a:t>b/</a:t>
            </a:r>
            <a:r>
              <a:rPr lang="fi-FI" sz="2600" dirty="0" err="1"/>
              <a:t>tsDMARD</a:t>
            </a:r>
            <a:r>
              <a:rPr lang="fi-FI" sz="2600" dirty="0"/>
              <a:t> (muut kuin </a:t>
            </a:r>
            <a:r>
              <a:rPr lang="fi-FI" sz="2600" dirty="0" err="1"/>
              <a:t>TNFi</a:t>
            </a:r>
            <a:r>
              <a:rPr lang="fi-FI" sz="2600" dirty="0"/>
              <a:t>) – seurantatiedot 2022 loppuun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9CAAF7-F991-FC01-2548-58B4A6F9CA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5E06B1-E0F0-82F4-A7A3-E7CD87EA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404664"/>
            <a:ext cx="8460432" cy="634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4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4835</TotalTime>
  <Words>2596</Words>
  <Application>Microsoft Office PowerPoint</Application>
  <PresentationFormat>Näytössä katseltava diaesitys (4:3)</PresentationFormat>
  <Paragraphs>62</Paragraphs>
  <Slides>14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Perpetua</vt:lpstr>
      <vt:lpstr>Times New Roman</vt:lpstr>
      <vt:lpstr>Wingdings 2</vt:lpstr>
      <vt:lpstr>Equity</vt:lpstr>
      <vt:lpstr>KANSALLINEN REUMAREKISTERI-TUTKIMUS (ROB-FIN 2023)</vt:lpstr>
      <vt:lpstr>TUTKIMUKSEN TAVOITTEET</vt:lpstr>
      <vt:lpstr>TIETOSISÄLTÖ</vt:lpstr>
      <vt:lpstr>EETTISET NÄKÖKULMAT</vt:lpstr>
      <vt:lpstr>Potilasmäärän kehitys 1999-2022</vt:lpstr>
      <vt:lpstr>Seurannassa olevien potilaiden diagnoosit*</vt:lpstr>
      <vt:lpstr>TNF salpaajat – seurantatiedot 2022 loppuun (PY=potilasvuodet)  </vt:lpstr>
      <vt:lpstr>TNF salpaajat – 5v. seurantatiedot 2018-2022 loppuun</vt:lpstr>
      <vt:lpstr>b/tsDMARD (muut kuin TNFi) – seurantatiedot 2022 loppuun</vt:lpstr>
      <vt:lpstr>b/tsDMARD (muut kuin TNF-a)– 5v. seurantatiedot 2018-2022</vt:lpstr>
      <vt:lpstr>ROB-FIN julkaisut vuodelta 2023</vt:lpstr>
      <vt:lpstr>ROB-FIN julkaisut vuosilta 2022-2023</vt:lpstr>
      <vt:lpstr>   ROB-FIN julkaisut vuodelta 2022</vt:lpstr>
      <vt:lpstr>   ROB-FIN julkaisut vuosilta 2020-2021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Kalle Aaltonen</dc:creator>
  <cp:lastModifiedBy>Nordström Dan</cp:lastModifiedBy>
  <cp:revision>98</cp:revision>
  <cp:lastPrinted>2019-09-16T10:52:39Z</cp:lastPrinted>
  <dcterms:created xsi:type="dcterms:W3CDTF">2013-03-24T16:31:46Z</dcterms:created>
  <dcterms:modified xsi:type="dcterms:W3CDTF">2023-12-12T13:43:25Z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-983328679</vt:i4>
  </property>
  <property fmtid="{D5CDD505-2E9C-101B-9397-08002B2CF9AE}" pid="3" name="_NewReviewCycle">
    <vt:lpwstr/>
  </property>
  <property fmtid="{D5CDD505-2E9C-101B-9397-08002B2CF9AE}" pid="4" name="_EmailSubject">
    <vt:lpwstr>ROB-FIN vuosiraportti 23</vt:lpwstr>
  </property>
  <property fmtid="{D5CDD505-2E9C-101B-9397-08002B2CF9AE}" pid="5" name="_AuthorEmail">
    <vt:lpwstr>Dan.Nordstrom@hus.fi</vt:lpwstr>
  </property>
  <property fmtid="{D5CDD505-2E9C-101B-9397-08002B2CF9AE}" pid="6" name="_AuthorEmailDisplayName">
    <vt:lpwstr>Nordström Dan</vt:lpwstr>
  </property>
  <property fmtid="{D5CDD505-2E9C-101B-9397-08002B2CF9AE}" pid="7" name="_PreviousAdHocReviewCycleID">
    <vt:i4>-1390579162</vt:i4>
  </property>
</Properties>
</file>