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7" r:id="rId2"/>
    <p:sldId id="264" r:id="rId3"/>
    <p:sldId id="263" r:id="rId4"/>
    <p:sldId id="258" r:id="rId5"/>
    <p:sldId id="262" r:id="rId6"/>
    <p:sldId id="271" r:id="rId7"/>
    <p:sldId id="261" r:id="rId8"/>
    <p:sldId id="275" r:id="rId9"/>
    <p:sldId id="269" r:id="rId10"/>
    <p:sldId id="276" r:id="rId11"/>
    <p:sldId id="277" r:id="rId12"/>
    <p:sldId id="284" r:id="rId13"/>
    <p:sldId id="286" r:id="rId14"/>
    <p:sldId id="287" r:id="rId15"/>
  </p:sldIdLst>
  <p:sldSz cx="9144000" cy="6858000" type="screen4x3"/>
  <p:notesSz cx="6865938" cy="99980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4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N:\ROB-FIN\vuosiraport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07904"/>
        <c:axId val="193544680"/>
      </c:barChart>
      <c:catAx>
        <c:axId val="14650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544680"/>
        <c:crosses val="autoZero"/>
        <c:auto val="1"/>
        <c:lblAlgn val="ctr"/>
        <c:lblOffset val="100"/>
        <c:noMultiLvlLbl val="0"/>
      </c:catAx>
      <c:valAx>
        <c:axId val="193544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65079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9475A-44D3-4316-8E70-3FF1C3D36310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9363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7388" y="4811713"/>
            <a:ext cx="5492750" cy="3937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375A5-E4B7-4E47-80F2-214F5EB8D5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35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375A5-E4B7-4E47-80F2-214F5EB8D598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571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B9C96-298C-7DB5-9F54-505A6D2A8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75018391-1E74-B431-9E85-E9E832335E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BE9D2157-4B61-0207-B3F1-CC9C6E8CC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7315F2C-4ECB-A55F-F94B-68FEA378AC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375A5-E4B7-4E47-80F2-214F5EB8D598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807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D86462-2A60-4320-8821-EC6C04F1F6E6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E2F5F7C-78EA-48AA-A799-1122EA130269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fi-FI" sz="3700" dirty="0"/>
              <a:t>KANSALLINEN REUMAREKISTERI-TUTKIMUS 			ROB-FIN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3779912"/>
          </a:xfrm>
        </p:spPr>
        <p:txBody>
          <a:bodyPr>
            <a:normAutofit/>
          </a:bodyPr>
          <a:lstStyle/>
          <a:p>
            <a:r>
              <a:rPr lang="fi-FI" dirty="0"/>
              <a:t>Prospektiivinen kohorttitutkimus biologisten reumalääkkeiden käyttäjistä</a:t>
            </a:r>
          </a:p>
          <a:p>
            <a:r>
              <a:rPr lang="fi-FI" dirty="0"/>
              <a:t>Suomen reumatologisen yhdistyksen (SRY)  vuonna 1999 perustama</a:t>
            </a:r>
          </a:p>
          <a:p>
            <a:r>
              <a:rPr lang="fi-FI" dirty="0"/>
              <a:t>Tiedonkeruu tapahtuu erikoissairaanhoidon seurantakäyntien yhteydessä</a:t>
            </a:r>
          </a:p>
          <a:p>
            <a:r>
              <a:rPr lang="fi-FI" dirty="0"/>
              <a:t>Sähköiset potilasalustat pääsääntöisesti käytössä (</a:t>
            </a:r>
            <a:r>
              <a:rPr lang="fi-FI" dirty="0" err="1"/>
              <a:t>GotreatIT</a:t>
            </a:r>
            <a:r>
              <a:rPr lang="fi-FI" dirty="0"/>
              <a:t>, BCB, RAIQU)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104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2B2E42-D6EA-CC53-AA53-765B743A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kern="100" dirty="0">
                <a:effectLst/>
                <a:latin typeface="Franklin Gothic Book" panose="020B05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ROB-FIN JULKAISUT  2023-24</a:t>
            </a:r>
            <a:br>
              <a:rPr lang="fi-FI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i-FI" sz="28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87423D-DCB8-23DB-47BF-1A8D2C330A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8060432" cy="60486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Bef>
                <a:spcPts val="1600"/>
              </a:spcBef>
              <a:spcAft>
                <a:spcPts val="800"/>
              </a:spcAft>
            </a:pPr>
            <a:endParaRPr lang="fi-FI" sz="4800" kern="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800"/>
              </a:spcAft>
            </a:pPr>
            <a:r>
              <a:rPr lang="fi-FI" sz="4800" kern="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1) Bente Glintborg , Daniela Di Giuseppe Johan K Wallman Sella Provan Dan Nordström Anna-Mari Hokkanen Jenny Österlund et al.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the risk of infections higher during treatment with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secukinumab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than with TNF-inhibitors. An observational study from the Nordic countries. Rheumatology 1:62:647-658, 2023.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Manuel Pombo-Suarez, Carlos Sanchez-Piedra, Juan J Gomez-Reino, Kim Lauper, Denis Mongin, Florenzo Iannone, Karel Pavelka, Dan C Nordström, et al.</a:t>
            </a:r>
            <a:r>
              <a:rPr lang="en-GB" sz="4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JAK inhibitor failure: to cycle or to switch, that is the question. Data from the JAK-pot collaboration of registries. Ann Rheum Dis 82:175-81, 2023.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Glintborg B, Di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Guiseppe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D, Wallman J, Nordström D,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Gudbjornsson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Hetland M,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Askling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J, Gröndal G,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Sokka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T, et al. Uptake and effectiveness of newer biologic and targeted synthetic disease-modifying anti-rheumatic drugs in psoriatic arthritis. Results from five Nordic biologics registries. Ann Rheum Dis 82:820-28, 2023. 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Kathrine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Rugbjerg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Lykke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Midtbøll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Ørnbjerg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Stylianos Georgiadis, Simon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Horskjær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Rasmussen, Ulf Lindström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Karel Pavelka, 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Neslihan </a:t>
            </a:r>
            <a:r>
              <a:rPr lang="en-US" sz="48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Yılmaz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Ennio Giulio </a:t>
            </a:r>
            <a:r>
              <a:rPr lang="en-US" sz="4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Favalli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Michael J. Nissen, Brigitte Michelsen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Elsa Vieira-Sousa, Gareth T Jones, 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Ruxandra Ionescu, Heikki Relas, 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Sanchez-Piedra, Matija </a:t>
            </a:r>
            <a:r>
              <a:rPr lang="en-US" sz="4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Tomšič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Arni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Jon </a:t>
            </a:r>
            <a:r>
              <a:rPr lang="en-US" sz="4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Geirsson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Irene van der Horst-Bruinsma, 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Johan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Askling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Anne Gitte Loft, Lucie </a:t>
            </a:r>
            <a:r>
              <a:rPr lang="en-US" sz="4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Nekvindova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Haner </a:t>
            </a:r>
            <a:r>
              <a:rPr lang="en-US" sz="48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Direskeneli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Florenzo Iannone, Adrian Ciurea,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Karen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Minde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Fagerli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Maria José Santos, Gary J Macfarlane,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Catalin Codreanu,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Kari Eklund, et al</a:t>
            </a:r>
            <a:r>
              <a:rPr lang="en-US" sz="4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One-third of biologic-naïve patients with axial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reach patient-reported outcome remission when treated with TNF-inhibitors in routine care in Europe – data from 19,530 patients in the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EuroSpA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collaboration. J </a:t>
            </a:r>
            <a:r>
              <a:rPr lang="en-US" sz="4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</a:t>
            </a:r>
            <a:r>
              <a:rPr lang="en-US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50:1009-19, 2023. </a:t>
            </a:r>
            <a:endParaRPr lang="fi-FI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r>
              <a:rPr 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8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Bénédicte Delcoigne, Tine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Iskov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Kopp, Elizabeth Arkema, Karin Hellgren, Sella Aarrestad Provan, Heikki Relas, Kalle Aaltonen, Nina Trokovic, Bjorn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Gudbjornson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Gerdur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Gröndal</a:t>
            </a:r>
            <a:r>
              <a:rPr lang="en-US" sz="4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Eirik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Klami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Kristianslund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Jesper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Lindhardsen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Lene Dreyer, Johan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Askling</a:t>
            </a:r>
            <a:r>
              <a:rPr lang="en-US" sz="4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4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Exposure to specific tumor necrosis factor inhibitors and risk of demyelinating and inflammatory neuropathy in cohorts of patients with inflammatory arthritis. A collaborative observational study across five Nordic rheumatology registers. RMD Open Feb:9:e002924, 2023.</a:t>
            </a:r>
            <a:endParaRPr lang="fi-FI" sz="4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Brigitte Michelsen, Mikkel Østergaard, Michael J Nissen, Adrian Ciurea, Burkhard Möller, Lykke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Midtbøll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Ørnbjerg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Jakub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Zavada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Bente Glintborg, Alan MacDonald, Karin Laas, Dan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Nordstrøm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Bjorn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Gudbjornsson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Florenzo Iannone,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Pasoon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Hellmand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Tore K Kvien, Ana M Rodrigues, Catalin Codreanu, Ziga Rotar, Isabel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Castrejón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Fernández, Johan K Wallman, Jiri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Vencovsky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Anne G Loft, Maureen Heddle, Sigrid Vorobjov, Anna-Mari Hokkanen</a:t>
            </a:r>
            <a:r>
              <a:rPr lang="en-US" sz="48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en-GB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Differences and similarities between the EULAR/ASAS-EULAR recommendations and national recommendations for treatment of patients with psoriatic arthritis and axial </a:t>
            </a:r>
            <a:r>
              <a:rPr lang="en-GB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GB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across Europe. The Lancet Regional Health – Europe, Aug 4:33:100706, 2023.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48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377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9AE728-C928-E08A-6574-FA42CDC495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60648"/>
            <a:ext cx="7772400" cy="64087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endParaRPr lang="en-US" sz="1900" kern="1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48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48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Louise Linde, Lykke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Midtbøll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Ørnbjerg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Stylianos Georgiadis, Simon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Horskjær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Rasmussen, Ulf Lindström</a:t>
            </a:r>
            <a:r>
              <a:rPr lang="en-GB" sz="4800" kern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Johan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Askling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Brigitte Michelsen, Daniela Di Giuseppe, Johan K. Wallman, Bjorn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Gudbjornsson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Thorvardur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Jon Love, Dan Nordström, Timo Uli-</a:t>
            </a:r>
            <a:r>
              <a:rPr lang="en-GB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Kerttula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 al.</a:t>
            </a:r>
            <a:r>
              <a:rPr lang="en-GB" sz="4800" kern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Predictors of DAPSA28 remission in patients with psoriatic arthritis initiating their first TNF-inhibitor: results from 13 European registries. 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Rheumatology (Oxford) 2023 Jun 14:kead284.doi: 10.1093/rheumatology/kead284. Online ahead of print.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sz="48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Hokkanen A-M, Aaltonen K, Relas H, Rutanen J, </a:t>
            </a:r>
            <a:r>
              <a:rPr lang="en-US" sz="48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Rannio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T, Elfving P, Taimen K, Kauppi M, </a:t>
            </a:r>
            <a:r>
              <a:rPr lang="en-US" sz="48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Puolakka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K, Trokovic N, Nordström D.</a:t>
            </a:r>
            <a:r>
              <a:rPr lang="en-US" sz="4800" b="1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Impact of </a:t>
            </a:r>
            <a:r>
              <a:rPr lang="en-US" sz="48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TNFi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medication on work disability in axial </a:t>
            </a:r>
            <a:r>
              <a:rPr lang="en-US" sz="4800" kern="1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spondyloarthritis</a:t>
            </a:r>
            <a:r>
              <a:rPr lang="en-US" sz="4800" kern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an observational cohort study</a:t>
            </a:r>
            <a:r>
              <a:rPr lang="en-AU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AU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Rheumatol</a:t>
            </a:r>
            <a:r>
              <a:rPr lang="en-AU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Adv </a:t>
            </a:r>
            <a:r>
              <a:rPr lang="en-AU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Pract</a:t>
            </a:r>
            <a:r>
              <a:rPr lang="en-AU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25:7rkad50, 2023</a:t>
            </a:r>
            <a:r>
              <a:rPr lang="en-AU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GB" sz="4800" kern="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Linde L,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Ørnbjerg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LM, Brahe CH, Wallman JK, Di Giuseppe D, Závada J, Castrejon I, Díaz-Gonzalez F, Rotar Z,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Tomšič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M, Glintborg B,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Gudbjornsson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Geirsson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AJ, Michelsen B,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Kristianslund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EK, Santos MJ, Barcelos A, Nordström D, Eklund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KK,et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 and third TNF inhibitors in European patients with axial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Effectiveness and impact of the reason for switching</a:t>
            </a:r>
            <a:r>
              <a:rPr lang="en-US" sz="4800" kern="0" dirty="0">
                <a:solidFill>
                  <a:srgbClr val="CC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Rheumatology (Oxford). 2023 Sep 20:kead494.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10.1093/rheumatology/kead494. Online ahead of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print.PMID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37738257.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800" kern="0" dirty="0">
                <a:solidFill>
                  <a:srgbClr val="4D80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Linde L,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Ørnbjerg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LM, Rasmussen SH, Love TJ, Loft AG, Závada J, </a:t>
            </a:r>
            <a:r>
              <a:rPr lang="en-US" sz="48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Vencovský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J, Laas K, Nordstrom D, Sokka-Isler T, et al. 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Commonalities and differences in set-up and data collection across European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registries - results from the </a:t>
            </a:r>
            <a:r>
              <a:rPr lang="en-US" sz="48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EuroSpA</a:t>
            </a:r>
            <a:r>
              <a:rPr lang="en-US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</a:t>
            </a:r>
            <a:r>
              <a:rPr lang="en-US" sz="4800" kern="0" dirty="0">
                <a:solidFill>
                  <a:srgbClr val="CC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Arthritis Res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2023 Oct 19;25(1):205.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10.1186/s13075-023-03184-7.PMID: 37858143.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i-FI" sz="4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11</a:t>
            </a:r>
            <a:r>
              <a:rPr lang="fi-FI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P. </a:t>
            </a:r>
            <a:r>
              <a:rPr lang="fi-FI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Hellamand</a:t>
            </a:r>
            <a:r>
              <a:rPr lang="fi-FI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G.H. van de Sand, M. T. Nurmohamed, R. F. van Vollenhoven, R. J. </a:t>
            </a:r>
            <a:r>
              <a:rPr lang="fi-FI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Hollick</a:t>
            </a:r>
            <a:r>
              <a:rPr lang="fi-FI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O. </a:t>
            </a:r>
            <a:r>
              <a:rPr lang="fi-FI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Rotariu</a:t>
            </a:r>
            <a:r>
              <a:rPr lang="fi-FI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Z. Rotar, K. P. </a:t>
            </a:r>
            <a:r>
              <a:rPr lang="fi-FI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Pirkmajer</a:t>
            </a:r>
            <a:r>
              <a:rPr lang="fi-FI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Nordström, A. Hokkanen, et al.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 differences in patient-reported outcomes in association with clinical factors in axial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patients treated with tumor necrosis factor inhibitors: findings from a multinational observational cohort study. RMD open.9,4,14, e003325, 2023.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Kathrine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Rugbjerg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Lykke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Midtbøll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Ørnbjerg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Stylianos Georgiadis, Simon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Horskjær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Rasmussen, Ulf Lindström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Karel Pavelka, 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Neslihan </a:t>
            </a:r>
            <a:r>
              <a:rPr lang="en-US" sz="4800" kern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Yılmaz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Ennio Giulio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Favalli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Michael J. Nissen, Brigitte Michelsen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Elsa Vieira-Sousa, Gareth T Jones,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Ruxandra Ionescu, Heikki Relas, 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Carlos Sanchez-Piedra, Matija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Tomšič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Arni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Jon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Geirsson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Irene van der Horst-Bruinsma,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Johan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Askling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Anne Gitte Loft, Lucie </a:t>
            </a:r>
            <a:r>
              <a:rPr lang="en-US" sz="4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Nekvindova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Haner </a:t>
            </a:r>
            <a:r>
              <a:rPr lang="en-US" sz="4800" kern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Direskeneli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Florenzo Iannone, Adrian Ciurea,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Karen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Minde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Fagerli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Maria José Santos, Gary J Macfarlane,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Catalin Codreanu,</a:t>
            </a:r>
            <a:r>
              <a:rPr lang="en-US" sz="4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Kari Eklund, et al</a:t>
            </a:r>
            <a:r>
              <a:rPr lang="en-US" sz="4800" kern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One-third of biologic-naïve patients with axial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reach patient-reported outcome remission when treated with TNF-inhibitors in routine care in Europe – data from 19,530 patients in the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EuroSpA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collaboration. J </a:t>
            </a:r>
            <a:r>
              <a:rPr lang="en-US" sz="4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50:1009-19, 2023. </a:t>
            </a:r>
            <a:endParaRPr lang="fi-FI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2536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E96E7-076E-856A-1FB7-6294C79B0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F60BD2-070B-887B-777C-28F71EF2B93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404664"/>
            <a:ext cx="7772400" cy="6048672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kern="0" dirty="0">
                <a:solidFill>
                  <a:srgbClr val="4D80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Stylianos Georgiadis, Lykke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Midtbøll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Ørnbjerg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Brigitte Michelsen, Tore K. Kvien, Daniela Di Giuseppe, Johan K. Wallman, Karel Pavelka, Jakub Závada, Sella A. Provan, Eirik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Klami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Kristianslund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Ana Maria Rodrigues, Maria José Santos, Catalin Codreanu, Corina Mogosan,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Žiga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Rotar, Katja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Perdan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Pirkmajer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Nordström, Anna-Mari Hokkanen, et al.</a:t>
            </a:r>
            <a:r>
              <a:rPr lang="en-US" sz="1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Cut-offs for disease activity states in axial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ASDAS-CRP and ASDAS-ESR cut-offs for disease activity states– Are they interchangeable?  J Rheumatol,51:673-77, 2024.</a:t>
            </a:r>
            <a:endParaRPr lang="en-US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14) Louise Linde, Stylianos Georgiadis, Lykke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Midtbøll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Ørnbjerg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, Simon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Horskjær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Rasmussen, Brigitte Michelsen, Ulf Lindström, Johan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Askling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, Daniela Di Giuseppe, Johan K. Wallman, Jakub Závada, Karel Pavelka, Miguel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Bernardes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, Carolina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Ochôa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Matos, Bente Glintborg, Anne Gitte Loft, Dan Nordström, Laura Kuusalo, et al.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Comparing DAPSA, DAPSA28, and DAS28 remission and response at 6 months in patients with psoriatic arthritis initiating a first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TNFi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in clinical practice – Results from the 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EuroSpA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collaboration. Arthritis Care and Research 76:1558-65, 2024.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 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A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AU" sz="1200" kern="100" dirty="0">
                <a:solidFill>
                  <a:srgbClr val="66666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AU" sz="1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Aymon, R., Mongin, D., </a:t>
            </a:r>
            <a:r>
              <a:rPr lang="en-AU" sz="1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Bergstra</a:t>
            </a:r>
            <a:r>
              <a:rPr lang="en-AU" sz="1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S. A., Choquette, D., Codreanu, C., De Cock, D., Dreyer, L., Elkayam, O., Huschek, D., Hyrich, K. L., Iannone, F., </a:t>
            </a:r>
            <a:r>
              <a:rPr lang="en-AU" sz="1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Inanc</a:t>
            </a:r>
            <a:r>
              <a:rPr lang="en-AU" sz="1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N., Kearsley-Fleet, L., Koca, S. S., Kvien, T. K., Leeb, B. F., Lukina, G., Nordström D et al.</a:t>
            </a:r>
            <a:r>
              <a:rPr lang="en-A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Evaluation of discontinuation for adverse events  of JAK-inhibitors in an international collaboration of registers of rheumatoid arthritis patients (The “JAK-pot” study). </a:t>
            </a:r>
            <a:r>
              <a:rPr lang="en-GB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Ann Rheum Dis Dec 83:421-28, 2024.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16)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SaraNyson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 Christiansen , Simon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HorskjærRasmussen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Marion Pons , Brigitte Michelsen, Bente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Glintbor</a:t>
            </a:r>
            <a:r>
              <a:rPr lang="en-US" sz="1200" kern="0" dirty="0" err="1">
                <a:solidFill>
                  <a:srgbClr val="1F1F1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Bjorn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Gudbjornsson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Gerdur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Grondal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 Jiri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Vencovsky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Anne Gitte Loft , Ziga Rotar, Katja 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Perdan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Pirkmajer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MichaelJ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 Nissen , Jana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Baranová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GaryJ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 Macfarlane ,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GarethT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 Jones , Florenzo Iannone, Roberto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Caporali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Karin Laas, Sigrid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Vorobov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Daniela Di Giuseppe , Tor Olofsson , Sella Aarrestad  Provan, Karen 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Minde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 </a:t>
            </a:r>
            <a:r>
              <a:rPr lang="en-US" sz="1200" kern="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Fagerli</a:t>
            </a:r>
            <a:r>
              <a:rPr lang="en-US" sz="1200" kern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, Isabel Castrejon , Lucia Otero-Varela , Marleen van de Sande , Irene van der Horst-Bruinsma , Dan Nordström, Laura Kuusalo, et al.</a:t>
            </a:r>
            <a:r>
              <a:rPr lang="en-US" sz="1200" kern="1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Patient-reported outcomes in axial </a:t>
            </a:r>
            <a:r>
              <a:rPr lang="en-US" sz="1200" kern="1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spondyloarthritis</a:t>
            </a:r>
            <a:r>
              <a:rPr lang="en-US" sz="1200" kern="1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and psoriatic arthritis patients treated with </a:t>
            </a:r>
            <a:r>
              <a:rPr lang="en-US" sz="1200" kern="1800" dirty="0" err="1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secukinumab</a:t>
            </a:r>
            <a:r>
              <a:rPr lang="en-US" sz="1200" kern="18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for 24 months in daily clinical practice. Seminars Arthritis Rheum 65, in  press, April 2024</a:t>
            </a:r>
            <a:endParaRPr lang="en-US" sz="1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17) </a:t>
            </a:r>
            <a:r>
              <a:rPr lang="en-US" sz="12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Ørnbjerg</a:t>
            </a:r>
            <a:r>
              <a:rPr lang="en-US" sz="12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 LM, Brahe CH, Linde L, Jacobsson L, Nissen MJ, </a:t>
            </a:r>
            <a:r>
              <a:rPr lang="en-US" sz="12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Kristianslund</a:t>
            </a:r>
            <a:r>
              <a:rPr lang="en-US" sz="12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 EK, Santos MJ, Nordström D, Rotar Z, </a:t>
            </a:r>
            <a:r>
              <a:rPr lang="en-US" sz="1200" kern="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Gudbjornsson</a:t>
            </a:r>
            <a:r>
              <a:rPr lang="en-US" sz="1200" kern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 B, Onen F, Codreanu C, Lindström U, Möller B, Kvien TK, Barcelos A, Eklund KK, et al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Drug effectiveness of 2nd and 3rd TNF inhibitors in psoriatic arthritis – does it depend on the reason for withdrawal from the previous treatment? 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Joint Bone Spine. 2024 Jul;91(4):105729. </a:t>
            </a:r>
            <a:r>
              <a:rPr lang="en-US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doi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: 10.1016/j.jbspin.2024.105729. 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3683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C2C4B-1F16-83A7-2919-6B5CD17FF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07EA8A-AD6E-BEC4-219D-DBB729626C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404664"/>
            <a:ext cx="7772400" cy="60486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da-DK" sz="1200" kern="1400" spc="-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da-DK" sz="1200" kern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18) </a:t>
            </a:r>
            <a:r>
              <a:rPr lang="da-DK" sz="1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Ørnbjerg, L. M., Georgiadis, S., Kvien, T. K., Michelsen, B., Rasmussen, S., Pavelka, K., Zavada, J., Loft, A. G., Kenar, G., Solmaz, D., Glintborg, B., Rodrigues, A., Santos, M. J., Di Guiseppe, D., Wallman, J. K., Ciurea, A., Nissen, M. J., Rotar, Z., Pirkmajer, K. P, </a:t>
            </a:r>
            <a:r>
              <a:rPr lang="da-DK" sz="1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Nordström D</a:t>
            </a:r>
            <a:r>
              <a:rPr lang="da-DK" sz="1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da-DK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Hokkanen AM et al</a:t>
            </a:r>
            <a:r>
              <a:rPr lang="da-DK" sz="1200" kern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of patient characteristics on ASDAS disease activity state cut-offs in axial </a:t>
            </a:r>
            <a:r>
              <a:rPr lang="en-US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Results from nine European rheumatology registries. RMD Open 10, 4, 10, e0044644, 2024. 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CH" sz="1200" kern="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19) Marion Pons, 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Aptos" panose="020B0004020202020204" pitchFamily="34" charset="0"/>
              </a:rPr>
              <a:t>Stylianos Georgiadis, Mikkel Østergaard, Zohra Faizy Ahmadzay, Bente Glintborg, 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Jette Heberg, Sara Nysom Christensen, Simon Rasmussen, Anne Gitte Loft</a:t>
            </a:r>
            <a:r>
              <a:rPr lang="fr-CH" sz="1200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Isabel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Castrejón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, Fernando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Sánchez-Alonsoz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, Florenzo Iannone, Antonio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Carletto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, Dan Nordström, Anna-Mari Hokkanen, et al. 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MS Gothic" panose="020B0609070205080204" pitchFamily="49" charset="-128"/>
                <a:cs typeface="Aptos" panose="020B0004020202020204" pitchFamily="34" charset="0"/>
              </a:rPr>
              <a:t> 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Four-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secukinumab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real-world axial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psoriatic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arthritis</a:t>
            </a:r>
            <a:r>
              <a:rPr lang="fr-CH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patients. </a:t>
            </a:r>
            <a:r>
              <a:rPr lang="en-GB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Bone Spine, in press, 2024.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375"/>
              </a:spcAft>
            </a:pPr>
            <a:r>
              <a:rPr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Ahmadzay, Z. F., Heberg, J., Jorgensen, J. B., </a:t>
            </a:r>
            <a:r>
              <a:rPr lang="en-US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Ornbjerg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L. M., Ostergaard, M., Moller-Bisgaard, S., Michelsen, B., Loft, A. G., Jones, G. T., </a:t>
            </a:r>
            <a:r>
              <a:rPr lang="en-US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Hellamand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P., Scherer, A., Nissen, M. J., Pavelka, K., </a:t>
            </a:r>
            <a:r>
              <a:rPr lang="en-US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Zavada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J., Laas, K., Vorobjov, S, Nordström D,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Sokka-Isler T, et al. </a:t>
            </a:r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 of non-musculoskeletal manifestations, comorbidities and safety outcomes in European </a:t>
            </a:r>
            <a:r>
              <a:rPr lang="en-US" sz="12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spondyloarthritis</a:t>
            </a:r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registries: a survey</a:t>
            </a:r>
            <a:r>
              <a:rPr lang="en-US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Rheumatology Adv </a:t>
            </a:r>
            <a:r>
              <a:rPr lang="en-US" sz="12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</a:t>
            </a:r>
            <a:r>
              <a:rPr lang="en-US" sz="1200" kern="0" dirty="0">
                <a:solidFill>
                  <a:srgbClr val="CC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8, 4, 11 2024.</a:t>
            </a:r>
            <a:endParaRPr lang="fi-FI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102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55E95-0276-F4B5-D988-0B39CAC41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302622-0752-A1A9-B6A4-DAC49844A7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49896" y="404664"/>
            <a:ext cx="8136904" cy="604867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fi-FI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94C70ED-5CBE-1326-AA1E-D1CBF73D1381}"/>
              </a:ext>
            </a:extLst>
          </p:cNvPr>
          <p:cNvSpPr txBox="1"/>
          <p:nvPr/>
        </p:nvSpPr>
        <p:spPr>
          <a:xfrm>
            <a:off x="611560" y="548680"/>
            <a:ext cx="8136904" cy="1232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6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TUTKIMUKSEN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07840"/>
            <a:ext cx="7772400" cy="3925416"/>
          </a:xfrm>
        </p:spPr>
        <p:txBody>
          <a:bodyPr/>
          <a:lstStyle/>
          <a:p>
            <a:r>
              <a:rPr lang="fi-FI" dirty="0"/>
              <a:t>Reumarekisteritutkimuksen tavoitteena on tuottaa tietoa  reumasairauksien epidemiologiasta sekä reuman lääkehoidon vaikuttavuudesta, haittavaikutuksista ja kustannusvaikuttavuudesta terveydenhuollon arjessa</a:t>
            </a:r>
          </a:p>
          <a:p>
            <a:r>
              <a:rPr lang="fi-FI" dirty="0"/>
              <a:t>Tiedon avulla voidaan kehittää reumasairauksien hoitoa mm. kohdentamalla lääkehoitoa siitä parhaiten hyötyville potilaille</a:t>
            </a:r>
          </a:p>
          <a:p>
            <a:r>
              <a:rPr lang="fi-FI" dirty="0"/>
              <a:t>Datan keruu sallii myös luvallisen kansainvälisen yhteistyön muiden kansallisten eurooppalaisten rekisterien kesken (kuten Nord-</a:t>
            </a:r>
            <a:r>
              <a:rPr lang="fi-FI" dirty="0" err="1"/>
              <a:t>Forsk</a:t>
            </a:r>
            <a:r>
              <a:rPr lang="fi-FI" dirty="0"/>
              <a:t>, Euro-</a:t>
            </a:r>
            <a:r>
              <a:rPr lang="fi-FI" dirty="0" err="1"/>
              <a:t>SpA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248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EETTISET NÄKÖKULMAT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81336"/>
            <a:ext cx="7772400" cy="4572000"/>
          </a:xfrm>
        </p:spPr>
        <p:txBody>
          <a:bodyPr>
            <a:normAutofit/>
          </a:bodyPr>
          <a:lstStyle/>
          <a:p>
            <a:r>
              <a:rPr lang="fi-FI" dirty="0"/>
              <a:t>Tiedonkeruu perustuu </a:t>
            </a:r>
            <a:r>
              <a:rPr lang="fi-FI" dirty="0" err="1"/>
              <a:t>THL:n,Findatan</a:t>
            </a:r>
            <a:r>
              <a:rPr lang="fi-FI" dirty="0"/>
              <a:t> ja </a:t>
            </a:r>
            <a:r>
              <a:rPr lang="fi-FI" dirty="0" err="1"/>
              <a:t>HUS:n</a:t>
            </a:r>
            <a:r>
              <a:rPr lang="fi-FI" dirty="0"/>
              <a:t> tutkimuslupaan</a:t>
            </a:r>
          </a:p>
          <a:p>
            <a:r>
              <a:rPr lang="fi-FI" dirty="0"/>
              <a:t>Rekisterin ylläpidolle on eettisen toimikunnan sekä tietosuojavaltuutetun puoltavat lausunnot</a:t>
            </a:r>
          </a:p>
          <a:p>
            <a:r>
              <a:rPr lang="fi-FI" dirty="0"/>
              <a:t>Potilaiden tunnistetietoja käsitellään vain erityisestä tarpeesta ja sähköinen aineisto säilytetään salattuna. </a:t>
            </a:r>
            <a:r>
              <a:rPr lang="fi-FI" dirty="0" err="1"/>
              <a:t>Paperisisista</a:t>
            </a:r>
            <a:r>
              <a:rPr lang="fi-FI" dirty="0"/>
              <a:t> tiedonkeruulomakkeista on luovuttu</a:t>
            </a:r>
          </a:p>
        </p:txBody>
      </p:sp>
    </p:spTree>
    <p:extLst>
      <p:ext uri="{BB962C8B-B14F-4D97-AF65-F5344CB8AC3E}">
        <p14:creationId xmlns:p14="http://schemas.microsoft.com/office/powerpoint/2010/main" val="104317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TIETOSISÄLTÖ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572000"/>
          </a:xfrm>
        </p:spPr>
        <p:txBody>
          <a:bodyPr/>
          <a:lstStyle/>
          <a:p>
            <a:r>
              <a:rPr lang="fi-FI" dirty="0"/>
              <a:t>Potilaan taustatiedot mukaan lukien taudin luokittelukriteerit</a:t>
            </a:r>
          </a:p>
          <a:p>
            <a:r>
              <a:rPr lang="fi-FI" dirty="0"/>
              <a:t>Tautiaktiivisuus lähtötilanteessa ja seurantakäyntien yhteydessä (mm SJC, TJC, DAS28, ASDAS, DAPSA, </a:t>
            </a:r>
            <a:r>
              <a:rPr lang="fi-FI" dirty="0" err="1"/>
              <a:t>PROMs</a:t>
            </a:r>
            <a:r>
              <a:rPr lang="fi-FI" dirty="0"/>
              <a:t>)</a:t>
            </a:r>
          </a:p>
          <a:p>
            <a:r>
              <a:rPr lang="fi-FI" dirty="0"/>
              <a:t>Biologinen (</a:t>
            </a:r>
            <a:r>
              <a:rPr lang="fi-FI" dirty="0" err="1"/>
              <a:t>bDMARD</a:t>
            </a:r>
            <a:r>
              <a:rPr lang="fi-FI" dirty="0"/>
              <a:t>)-, </a:t>
            </a:r>
            <a:r>
              <a:rPr lang="fi-FI" dirty="0" err="1"/>
              <a:t>pienmolekyläärinen</a:t>
            </a:r>
            <a:r>
              <a:rPr lang="fi-FI" dirty="0"/>
              <a:t> täsmälääkehoito (</a:t>
            </a:r>
            <a:r>
              <a:rPr lang="fi-FI" dirty="0" err="1"/>
              <a:t>tsDMARD</a:t>
            </a:r>
            <a:r>
              <a:rPr lang="fi-FI" dirty="0"/>
              <a:t>) sekä muut reumasairauksien hoidossa käytettävät lääkitykset</a:t>
            </a:r>
          </a:p>
          <a:p>
            <a:r>
              <a:rPr lang="fi-FI" dirty="0"/>
              <a:t>Hoidon aikana ilmenneet haittavaikutukset</a:t>
            </a:r>
          </a:p>
          <a:p>
            <a:r>
              <a:rPr lang="fi-FI" dirty="0"/>
              <a:t>Kansallisten rekisterien (HILMO, syöpärekisteri, Kelan etuusrekisteri, väestörekisteri, eläkerekisteri) kautta saadut lisätiedot, soveltuvin osin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789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740" y="-315416"/>
            <a:ext cx="6482520" cy="994122"/>
          </a:xfrm>
        </p:spPr>
        <p:txBody>
          <a:bodyPr>
            <a:normAutofit/>
          </a:bodyPr>
          <a:lstStyle/>
          <a:p>
            <a:r>
              <a:rPr lang="fi-FI" sz="3200" dirty="0"/>
              <a:t>Potilasmäärän kehitys 1999-2023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88223768"/>
              </p:ext>
            </p:extLst>
          </p:nvPr>
        </p:nvGraphicFramePr>
        <p:xfrm>
          <a:off x="611560" y="1196752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Kuva 16">
            <a:extLst>
              <a:ext uri="{FF2B5EF4-FFF2-40B4-BE49-F238E27FC236}">
                <a16:creationId xmlns:a16="http://schemas.microsoft.com/office/drawing/2014/main" id="{B9AF7A74-A860-3598-A75F-41D942978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74" y="548680"/>
            <a:ext cx="8159609" cy="612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3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381" y="-27384"/>
            <a:ext cx="7793059" cy="706090"/>
          </a:xfrm>
        </p:spPr>
        <p:txBody>
          <a:bodyPr>
            <a:noAutofit/>
          </a:bodyPr>
          <a:lstStyle/>
          <a:p>
            <a:r>
              <a:rPr lang="fi-FI" sz="3200" dirty="0"/>
              <a:t>Seurannassa olevien potilaiden diagnoosit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645333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*</a:t>
            </a:r>
            <a:r>
              <a:rPr lang="fi-FI" sz="1400" dirty="0"/>
              <a:t>Tilanne 31.12.2023 </a:t>
            </a:r>
          </a:p>
        </p:txBody>
      </p:sp>
      <p:pic>
        <p:nvPicPr>
          <p:cNvPr id="6" name="Kuva 5" descr="Kuva, joka sisältää kohteen teksti, kuvakaappaus, diagrammi, Fontti&#10;&#10;Kuvaus luotu automaattisesti">
            <a:extLst>
              <a:ext uri="{FF2B5EF4-FFF2-40B4-BE49-F238E27FC236}">
                <a16:creationId xmlns:a16="http://schemas.microsoft.com/office/drawing/2014/main" id="{171DE33F-36BB-C76C-7418-081564344E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66961"/>
            <a:ext cx="7850716" cy="58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2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CAF34AE0-F0CA-A586-113D-5FB7E679C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-99392"/>
            <a:ext cx="7772400" cy="796950"/>
          </a:xfrm>
        </p:spPr>
        <p:txBody>
          <a:bodyPr>
            <a:normAutofit/>
          </a:bodyPr>
          <a:lstStyle/>
          <a:p>
            <a:r>
              <a:rPr lang="fi-FI" sz="3200" dirty="0"/>
              <a:t>b/</a:t>
            </a:r>
            <a:r>
              <a:rPr lang="fi-FI" sz="3200" dirty="0" err="1"/>
              <a:t>ts</a:t>
            </a:r>
            <a:r>
              <a:rPr lang="fi-FI" sz="3200" dirty="0"/>
              <a:t> </a:t>
            </a:r>
            <a:r>
              <a:rPr lang="fi-FI" sz="3200" dirty="0" err="1"/>
              <a:t>DMARDs</a:t>
            </a:r>
            <a:r>
              <a:rPr lang="fi-FI" sz="3200" dirty="0"/>
              <a:t> seurantatiedot 2023 loppuun</a:t>
            </a:r>
          </a:p>
        </p:txBody>
      </p:sp>
      <p:pic>
        <p:nvPicPr>
          <p:cNvPr id="33" name="Sisällön paikkamerkki 32" descr="Kuva, joka sisältää kohteen teksti, diagrammi, viiva, kuvakaappaus&#10;&#10;Kuvaus luotu automaattisesti">
            <a:extLst>
              <a:ext uri="{FF2B5EF4-FFF2-40B4-BE49-F238E27FC236}">
                <a16:creationId xmlns:a16="http://schemas.microsoft.com/office/drawing/2014/main" id="{41A442F9-CA1B-657D-4A95-61750B76525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80" y="620688"/>
            <a:ext cx="8621600" cy="6048444"/>
          </a:xfrm>
        </p:spPr>
      </p:pic>
      <p:sp>
        <p:nvSpPr>
          <p:cNvPr id="35" name="Tekstiruutu 34">
            <a:extLst>
              <a:ext uri="{FF2B5EF4-FFF2-40B4-BE49-F238E27FC236}">
                <a16:creationId xmlns:a16="http://schemas.microsoft.com/office/drawing/2014/main" id="{45E47FD2-2BB2-F8BA-E292-5EC8BB9D85A1}"/>
              </a:ext>
            </a:extLst>
          </p:cNvPr>
          <p:cNvSpPr txBox="1"/>
          <p:nvPr/>
        </p:nvSpPr>
        <p:spPr>
          <a:xfrm>
            <a:off x="6732240" y="764704"/>
            <a:ext cx="25202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Aba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Abatacept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Ada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Adalimumab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Ana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Anakinra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Apr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Apremilast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Bar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Baricitinib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Bel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Belimumab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Can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Canakinumab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Certolizumab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pegol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Eta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Etanerecept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Filgotinib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Gol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Golimumab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Gus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Guselkumab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Infleximab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Ixe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Ixekizumab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Rit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Rituximab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Sar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Sarilumab</a:t>
            </a: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Secukinumab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Toc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Tocilizumab</a:t>
            </a: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Tofacitinib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Upa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Upadacitinib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Ust</a:t>
            </a:r>
            <a:r>
              <a:rPr lang="fi-FI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fi-FI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Ustekinumab</a:t>
            </a:r>
            <a:endParaRPr lang="fi-FI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28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0EBBD-AE6D-3E23-9343-D41D1F798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F0FD841-82E4-2191-9C01-CA3C0A1E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28" y="202630"/>
            <a:ext cx="8209936" cy="562074"/>
          </a:xfrm>
        </p:spPr>
        <p:txBody>
          <a:bodyPr>
            <a:noAutofit/>
          </a:bodyPr>
          <a:lstStyle/>
          <a:p>
            <a:r>
              <a:rPr lang="fi-FI" sz="3200" dirty="0" err="1"/>
              <a:t>Rekisterissa</a:t>
            </a:r>
            <a:r>
              <a:rPr lang="fi-FI" sz="3200" dirty="0"/>
              <a:t> olevat </a:t>
            </a:r>
            <a:r>
              <a:rPr lang="fi-FI" sz="3200" dirty="0" err="1"/>
              <a:t>biosimilaarit</a:t>
            </a:r>
            <a:r>
              <a:rPr lang="fi-FI" sz="3200" dirty="0"/>
              <a:t> 2023 loppuun</a:t>
            </a:r>
          </a:p>
        </p:txBody>
      </p:sp>
      <p:pic>
        <p:nvPicPr>
          <p:cNvPr id="14" name="Sisällön paikkamerkki 13" descr="Kuva, joka sisältää kohteen teksti, diagrammi, viiva, luonnos&#10;&#10;Kuvaus luotu automaattisesti">
            <a:extLst>
              <a:ext uri="{FF2B5EF4-FFF2-40B4-BE49-F238E27FC236}">
                <a16:creationId xmlns:a16="http://schemas.microsoft.com/office/drawing/2014/main" id="{83B64B36-964B-627C-4F0B-9C3F2F2FC96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7635"/>
            <a:ext cx="8945528" cy="5078987"/>
          </a:xfrm>
        </p:spPr>
      </p:pic>
    </p:spTree>
    <p:extLst>
      <p:ext uri="{BB962C8B-B14F-4D97-AF65-F5344CB8AC3E}">
        <p14:creationId xmlns:p14="http://schemas.microsoft.com/office/powerpoint/2010/main" val="403083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474024" cy="792088"/>
          </a:xfrm>
        </p:spPr>
        <p:txBody>
          <a:bodyPr>
            <a:normAutofit/>
          </a:bodyPr>
          <a:lstStyle/>
          <a:p>
            <a:r>
              <a:rPr lang="fi-FI" sz="3200" dirty="0"/>
              <a:t>Rekisteriin 2023 osallistuneet sairaalat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693770"/>
            <a:ext cx="5390256" cy="447153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2000" dirty="0"/>
              <a:t>Helsingin yliopistollinen sairaala </a:t>
            </a:r>
          </a:p>
          <a:p>
            <a:pPr marL="0" indent="0">
              <a:buNone/>
            </a:pPr>
            <a:r>
              <a:rPr lang="fi-FI" sz="2000" dirty="0"/>
              <a:t>Kainuun keskussairaala</a:t>
            </a:r>
          </a:p>
          <a:p>
            <a:pPr marL="0" indent="0">
              <a:buNone/>
            </a:pPr>
            <a:r>
              <a:rPr lang="fi-FI" sz="2000" dirty="0"/>
              <a:t>Kanta-Hämeen keskussairaala</a:t>
            </a:r>
          </a:p>
          <a:p>
            <a:pPr marL="0" indent="0">
              <a:buNone/>
            </a:pPr>
            <a:r>
              <a:rPr lang="fi-FI" sz="2000" dirty="0"/>
              <a:t>Keski-Pohjanmaan keskussairaala</a:t>
            </a:r>
          </a:p>
          <a:p>
            <a:pPr marL="0" lvl="0" indent="0">
              <a:buNone/>
            </a:pPr>
            <a:r>
              <a:rPr lang="fi-FI" sz="2000" dirty="0"/>
              <a:t>Keski-Suomen Sairaala Nova</a:t>
            </a:r>
          </a:p>
          <a:p>
            <a:pPr marL="0" indent="0">
              <a:buNone/>
            </a:pPr>
            <a:r>
              <a:rPr lang="fi-FI" sz="2000" dirty="0"/>
              <a:t>Pohjois-Karjalan keskussairaala</a:t>
            </a:r>
          </a:p>
          <a:p>
            <a:pPr marL="0" indent="0">
              <a:buNone/>
            </a:pPr>
            <a:r>
              <a:rPr lang="fi-FI" sz="2000" dirty="0"/>
              <a:t>Päijät-Hämeen keskussairaala</a:t>
            </a:r>
          </a:p>
          <a:p>
            <a:pPr marL="0" lvl="0" indent="0">
              <a:buNone/>
            </a:pPr>
            <a:r>
              <a:rPr lang="fi-FI" sz="2000" dirty="0"/>
              <a:t>Satasairaala</a:t>
            </a:r>
          </a:p>
          <a:p>
            <a:pPr marL="0" lvl="0" indent="0">
              <a:buNone/>
            </a:pPr>
            <a:r>
              <a:rPr lang="fi-FI" sz="2000" dirty="0"/>
              <a:t>Seinäjoen keskussairaala</a:t>
            </a:r>
          </a:p>
          <a:p>
            <a:pPr marL="0" lvl="0" indent="0">
              <a:buNone/>
            </a:pPr>
            <a:r>
              <a:rPr lang="fi-FI" sz="2000" dirty="0"/>
              <a:t>Tampereen yliopistollinen sairaala</a:t>
            </a:r>
          </a:p>
          <a:p>
            <a:pPr marL="0" indent="0">
              <a:buNone/>
            </a:pPr>
            <a:r>
              <a:rPr lang="fi-FI" sz="2000" dirty="0"/>
              <a:t>Turun yliopistollinen sairaala</a:t>
            </a:r>
          </a:p>
        </p:txBody>
      </p:sp>
    </p:spTree>
    <p:extLst>
      <p:ext uri="{BB962C8B-B14F-4D97-AF65-F5344CB8AC3E}">
        <p14:creationId xmlns:p14="http://schemas.microsoft.com/office/powerpoint/2010/main" val="4016603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21903</TotalTime>
  <Words>2302</Words>
  <Application>Microsoft Office PowerPoint</Application>
  <PresentationFormat>Näytössä katseltava diaesitys (4:3)</PresentationFormat>
  <Paragraphs>93</Paragraphs>
  <Slides>14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3" baseType="lpstr">
      <vt:lpstr>Aptos</vt:lpstr>
      <vt:lpstr>Arial</vt:lpstr>
      <vt:lpstr>Calibri</vt:lpstr>
      <vt:lpstr>Courier New</vt:lpstr>
      <vt:lpstr>Franklin Gothic Book</vt:lpstr>
      <vt:lpstr>Perpetua</vt:lpstr>
      <vt:lpstr>Times New Roman</vt:lpstr>
      <vt:lpstr>Wingdings 2</vt:lpstr>
      <vt:lpstr>Equity</vt:lpstr>
      <vt:lpstr>KANSALLINEN REUMAREKISTERI-TUTKIMUS    ROB-FIN 2024</vt:lpstr>
      <vt:lpstr>TUTKIMUKSEN TAVOITTEET</vt:lpstr>
      <vt:lpstr>EETTISET NÄKÖKULMAT</vt:lpstr>
      <vt:lpstr>TIETOSISÄLTÖ</vt:lpstr>
      <vt:lpstr>Potilasmäärän kehitys 1999-2023</vt:lpstr>
      <vt:lpstr>Seurannassa olevien potilaiden diagnoosit</vt:lpstr>
      <vt:lpstr>b/ts DMARDs seurantatiedot 2023 loppuun</vt:lpstr>
      <vt:lpstr>Rekisterissa olevat biosimilaarit 2023 loppuun</vt:lpstr>
      <vt:lpstr>Rekisteriin 2023 osallistuneet sairaalat</vt:lpstr>
      <vt:lpstr>ROB-FIN JULKAISUT  2023-24 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Kalle Aaltonen</dc:creator>
  <cp:lastModifiedBy>Nordström Dan</cp:lastModifiedBy>
  <cp:revision>100</cp:revision>
  <cp:lastPrinted>2019-09-16T10:52:39Z</cp:lastPrinted>
  <dcterms:created xsi:type="dcterms:W3CDTF">2013-03-24T16:31:46Z</dcterms:created>
  <dcterms:modified xsi:type="dcterms:W3CDTF">2025-01-21T15:59:49Z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