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7" r:id="rId2"/>
    <p:sldId id="264" r:id="rId3"/>
    <p:sldId id="258" r:id="rId4"/>
    <p:sldId id="263" r:id="rId5"/>
    <p:sldId id="262" r:id="rId6"/>
    <p:sldId id="271" r:id="rId7"/>
    <p:sldId id="261" r:id="rId8"/>
    <p:sldId id="278" r:id="rId9"/>
    <p:sldId id="275" r:id="rId10"/>
    <p:sldId id="279" r:id="rId11"/>
    <p:sldId id="269" r:id="rId12"/>
    <p:sldId id="276" r:id="rId13"/>
    <p:sldId id="265" r:id="rId14"/>
    <p:sldId id="281" r:id="rId15"/>
  </p:sldIdLst>
  <p:sldSz cx="9144000" cy="6858000" type="screen4x3"/>
  <p:notesSz cx="6865938" cy="999807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F20DEB3D-58B2-452F-AF6B-10DC4A55E934}">
          <p14:sldIdLst>
            <p14:sldId id="257"/>
            <p14:sldId id="264"/>
            <p14:sldId id="258"/>
            <p14:sldId id="263"/>
            <p14:sldId id="262"/>
            <p14:sldId id="271"/>
            <p14:sldId id="261"/>
            <p14:sldId id="278"/>
            <p14:sldId id="275"/>
            <p14:sldId id="279"/>
            <p14:sldId id="269"/>
            <p14:sldId id="276"/>
            <p14:sldId id="265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453" autoAdjust="0"/>
  </p:normalViewPr>
  <p:slideViewPr>
    <p:cSldViewPr>
      <p:cViewPr varScale="1">
        <p:scale>
          <a:sx n="106" d="100"/>
          <a:sy n="106" d="100"/>
        </p:scale>
        <p:origin x="1800" y="16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9375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9475A-44D3-4316-8E70-3FF1C3D36310}" type="datetimeFigureOut">
              <a:rPr lang="fi-FI" smtClean="0"/>
              <a:t>29.3.2026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1249363"/>
            <a:ext cx="4498975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7388" y="4811713"/>
            <a:ext cx="5492750" cy="3937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96425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9375" y="9496425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3375A5-E4B7-4E47-80F2-214F5EB8D5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357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375A5-E4B7-4E47-80F2-214F5EB8D598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9571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82F4F-1AF4-0D70-4A70-7F6027675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13E18C33-B07A-240D-01D3-8FAA1276C6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F5045F56-6E3B-4718-ED77-61633D9AD6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A604398-1A41-32BF-AA42-FED0FE84F9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375A5-E4B7-4E47-80F2-214F5EB8D598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8813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B9C96-298C-7DB5-9F54-505A6D2A8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75018391-1E74-B431-9E85-E9E832335E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BE9D2157-4B61-0207-B3F1-CC9C6E8CCC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7315F2C-4ECB-A55F-F94B-68FEA378AC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375A5-E4B7-4E47-80F2-214F5EB8D598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8078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76A46-979F-B78B-E77D-062E987FC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11A5862A-39CE-1666-43C3-76C5B231F4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EA860C1B-93A2-77E0-7448-1FC2EEF8A8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FDA0831-3EB9-A6F1-E3A5-85053E04B5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375A5-E4B7-4E47-80F2-214F5EB8D598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1236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6462-2A60-4320-8821-EC6C04F1F6E6}" type="datetimeFigureOut">
              <a:rPr lang="fi-FI" smtClean="0"/>
              <a:t>29.3.2026</a:t>
            </a:fld>
            <a:endParaRPr lang="fi-FI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E2F5F7C-78EA-48AA-A799-1122EA130269}" type="slidenum">
              <a:rPr lang="fi-FI" smtClean="0"/>
              <a:t>‹#›</a:t>
            </a:fld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6462-2A60-4320-8821-EC6C04F1F6E6}" type="datetimeFigureOut">
              <a:rPr lang="fi-FI" smtClean="0"/>
              <a:t>29.3.2026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5F7C-78EA-48AA-A799-1122EA13026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6462-2A60-4320-8821-EC6C04F1F6E6}" type="datetimeFigureOut">
              <a:rPr lang="fi-FI" smtClean="0"/>
              <a:t>29.3.2026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5F7C-78EA-48AA-A799-1122EA13026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6462-2A60-4320-8821-EC6C04F1F6E6}" type="datetimeFigureOut">
              <a:rPr lang="fi-FI" smtClean="0"/>
              <a:t>29.3.2026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5F7C-78EA-48AA-A799-1122EA13026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6462-2A60-4320-8821-EC6C04F1F6E6}" type="datetimeFigureOut">
              <a:rPr lang="fi-FI" smtClean="0"/>
              <a:t>29.3.2026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E2F5F7C-78EA-48AA-A799-1122EA130269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6462-2A60-4320-8821-EC6C04F1F6E6}" type="datetimeFigureOut">
              <a:rPr lang="fi-FI" smtClean="0"/>
              <a:t>29.3.2026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5F7C-78EA-48AA-A799-1122EA13026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6462-2A60-4320-8821-EC6C04F1F6E6}" type="datetimeFigureOut">
              <a:rPr lang="fi-FI" smtClean="0"/>
              <a:t>29.3.2026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5F7C-78EA-48AA-A799-1122EA130269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6462-2A60-4320-8821-EC6C04F1F6E6}" type="datetimeFigureOut">
              <a:rPr lang="fi-FI" smtClean="0"/>
              <a:t>29.3.2026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5F7C-78EA-48AA-A799-1122EA13026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6462-2A60-4320-8821-EC6C04F1F6E6}" type="datetimeFigureOut">
              <a:rPr lang="fi-FI" smtClean="0"/>
              <a:t>29.3.2026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5F7C-78EA-48AA-A799-1122EA13026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6462-2A60-4320-8821-EC6C04F1F6E6}" type="datetimeFigureOut">
              <a:rPr lang="fi-FI" smtClean="0"/>
              <a:t>29.3.2026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5F7C-78EA-48AA-A799-1122EA130269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6462-2A60-4320-8821-EC6C04F1F6E6}" type="datetimeFigureOut">
              <a:rPr lang="fi-FI" smtClean="0"/>
              <a:t>29.3.2026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E2F5F7C-78EA-48AA-A799-1122EA130269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6D86462-2A60-4320-8821-EC6C04F1F6E6}" type="datetimeFigureOut">
              <a:rPr lang="fi-FI" smtClean="0"/>
              <a:t>29.3.2026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E2F5F7C-78EA-48AA-A799-1122EA130269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1143000"/>
          </a:xfrm>
        </p:spPr>
        <p:txBody>
          <a:bodyPr>
            <a:noAutofit/>
          </a:bodyPr>
          <a:lstStyle/>
          <a:p>
            <a:r>
              <a:rPr lang="fi-FI" sz="3700" dirty="0"/>
              <a:t>KANSALLINEN REUMAREKISTERI-TUTKIMUS (ROB-FIN)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916832"/>
            <a:ext cx="7772400" cy="3779912"/>
          </a:xfrm>
        </p:spPr>
        <p:txBody>
          <a:bodyPr>
            <a:normAutofit/>
          </a:bodyPr>
          <a:lstStyle/>
          <a:p>
            <a:r>
              <a:rPr lang="fi-FI" dirty="0"/>
              <a:t>Prospektiivinen kohorttitutkimus biologisten reumalääkkeiden käyttäjistä</a:t>
            </a:r>
          </a:p>
          <a:p>
            <a:r>
              <a:rPr lang="fi-FI" dirty="0"/>
              <a:t>Suomen reumatologisen yhdistyksen (SRY)  vuonna 1999 perustama</a:t>
            </a:r>
          </a:p>
          <a:p>
            <a:r>
              <a:rPr lang="fi-FI" dirty="0"/>
              <a:t>Tiedonkeruu tapahtuu erikoissairaanhoidon seurantakäyntien yhteydessä</a:t>
            </a:r>
          </a:p>
          <a:p>
            <a:r>
              <a:rPr lang="fi-FI" dirty="0"/>
              <a:t>Sähköiset potilasalustat pääsääntöisesti käytössä (</a:t>
            </a:r>
            <a:r>
              <a:rPr lang="fi-FI" dirty="0" err="1"/>
              <a:t>GotreatIT</a:t>
            </a:r>
            <a:r>
              <a:rPr lang="fi-FI" dirty="0"/>
              <a:t>, BCB)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1042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1DAB9-2E3A-3885-0DEF-1CDA76272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tsikko 9">
            <a:extLst>
              <a:ext uri="{FF2B5EF4-FFF2-40B4-BE49-F238E27FC236}">
                <a16:creationId xmlns:a16="http://schemas.microsoft.com/office/drawing/2014/main" id="{BC14DA66-5E31-EA81-AFD3-B878BA49D294}"/>
              </a:ext>
            </a:extLst>
          </p:cNvPr>
          <p:cNvSpPr txBox="1">
            <a:spLocks/>
          </p:cNvSpPr>
          <p:nvPr/>
        </p:nvSpPr>
        <p:spPr>
          <a:xfrm>
            <a:off x="827584" y="-387424"/>
            <a:ext cx="7848872" cy="1015664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800" dirty="0"/>
              <a:t>b/</a:t>
            </a:r>
            <a:r>
              <a:rPr lang="fi-FI" sz="2800" dirty="0" err="1"/>
              <a:t>tsDMARD</a:t>
            </a:r>
            <a:r>
              <a:rPr lang="fi-FI" sz="2800" dirty="0"/>
              <a:t> (ilman TNF-estäjiä), viimeiset 5 vuotta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B7F5A1F7-FA81-CBC1-0E8F-7A79EDB4BA75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13" y="628240"/>
            <a:ext cx="8755961" cy="6004089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7DC730B4-057A-4408-8C20-FF5E888BE660}"/>
              </a:ext>
            </a:extLst>
          </p:cNvPr>
          <p:cNvSpPr txBox="1"/>
          <p:nvPr/>
        </p:nvSpPr>
        <p:spPr>
          <a:xfrm>
            <a:off x="2237904" y="692696"/>
            <a:ext cx="1758032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Ris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Risankizumab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Mep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Mepolizumab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Rit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Rituximab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Sar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Sarilumab</a:t>
            </a: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Sec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Secukinumab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Toc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Tocilizumab</a:t>
            </a: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Tof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Tofacitinib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Upa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Upadacitinib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Ust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Ustekinumab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0FED83AD-D088-B571-F6E8-6D640CB67779}"/>
              </a:ext>
            </a:extLst>
          </p:cNvPr>
          <p:cNvSpPr txBox="1"/>
          <p:nvPr/>
        </p:nvSpPr>
        <p:spPr>
          <a:xfrm>
            <a:off x="611560" y="707792"/>
            <a:ext cx="1800200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Aba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Abatacept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Ana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Anakinra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Apr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Apremilast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Bar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Baricitinib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Bel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Belimumab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Bim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Bimekizumab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Can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Canakinumab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Filgotinib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Gus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Guselkumab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Ixe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Ixekizumab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877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6632"/>
            <a:ext cx="7474024" cy="792088"/>
          </a:xfrm>
        </p:spPr>
        <p:txBody>
          <a:bodyPr>
            <a:normAutofit/>
          </a:bodyPr>
          <a:lstStyle/>
          <a:p>
            <a:r>
              <a:rPr lang="fi-FI" sz="3200" dirty="0"/>
              <a:t>Rekisteriin 2025v osallistuneet sairaalat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99592" y="1837786"/>
            <a:ext cx="7632848" cy="33914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000" dirty="0"/>
              <a:t>Kainuun keskussairaala</a:t>
            </a:r>
          </a:p>
          <a:p>
            <a:pPr marL="0" indent="0">
              <a:buNone/>
            </a:pPr>
            <a:r>
              <a:rPr lang="fi-FI" sz="2000" dirty="0"/>
              <a:t>Kanta-Hämeen keskussairaala</a:t>
            </a:r>
          </a:p>
          <a:p>
            <a:pPr marL="0" lvl="0" indent="0">
              <a:buNone/>
            </a:pPr>
            <a:r>
              <a:rPr lang="fi-FI" sz="2000" dirty="0"/>
              <a:t>Keski-Suomen Sairaala Nova</a:t>
            </a:r>
          </a:p>
          <a:p>
            <a:pPr marL="0" indent="0">
              <a:buNone/>
            </a:pPr>
            <a:r>
              <a:rPr lang="fi-FI" sz="2000" dirty="0"/>
              <a:t>Pohjois-Karjalan keskussairaala</a:t>
            </a:r>
          </a:p>
          <a:p>
            <a:pPr marL="0" indent="0">
              <a:buNone/>
            </a:pPr>
            <a:r>
              <a:rPr lang="fi-FI" sz="2000" dirty="0"/>
              <a:t>Päijät-Hämeen keskussairaala</a:t>
            </a:r>
          </a:p>
          <a:p>
            <a:pPr marL="0" lvl="0" indent="0">
              <a:buNone/>
            </a:pPr>
            <a:r>
              <a:rPr lang="fi-FI" sz="2000" dirty="0"/>
              <a:t>Satasairaala</a:t>
            </a:r>
          </a:p>
          <a:p>
            <a:pPr marL="0" lvl="0" indent="0">
              <a:buNone/>
            </a:pPr>
            <a:r>
              <a:rPr lang="fi-FI" sz="2000" dirty="0"/>
              <a:t>Seinäjoen keskussairaala</a:t>
            </a:r>
          </a:p>
          <a:p>
            <a:pPr marL="0" lvl="0" indent="0">
              <a:buNone/>
            </a:pPr>
            <a:r>
              <a:rPr lang="fi-FI" sz="2000" dirty="0"/>
              <a:t>Tampereen yliopistollinen sairaala</a:t>
            </a:r>
          </a:p>
        </p:txBody>
      </p:sp>
    </p:spTree>
    <p:extLst>
      <p:ext uri="{BB962C8B-B14F-4D97-AF65-F5344CB8AC3E}">
        <p14:creationId xmlns:p14="http://schemas.microsoft.com/office/powerpoint/2010/main" val="4016603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2B5DE-B536-BF46-D989-0C20A89B7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0591C-FA95-C585-D8D1-624B6613C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92088"/>
          </a:xfrm>
        </p:spPr>
        <p:txBody>
          <a:bodyPr>
            <a:normAutofit/>
          </a:bodyPr>
          <a:lstStyle/>
          <a:p>
            <a:r>
              <a:rPr lang="fi-FI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ROB-FIN ORIGINAALIJULKAISUT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19CE5-8F1D-3B57-0DBF-4D8C251F8D5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7848" y="1117706"/>
            <a:ext cx="8928992" cy="5479646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endParaRPr lang="fi-FI" sz="9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P.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Hellamand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G.H. van de Sand, M. T.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Nurmohamed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 F. van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Vollenhoven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 J.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Hollick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Rotariu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Rotar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K. P.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Pirkmajer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D. Nordström, A. Hokkanen, B.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Michelsen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T. K.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Kvien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Glintborg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G. Loft, K.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Pavelka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Zavada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Castrejon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Otero-Varela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Gudbjornsson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Palsson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Østergaard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L.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Hetland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Olofsson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J. K.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Wallman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Ciurea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J. Nissen, T. D.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Yıldırım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Onen, C.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Codreanu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Mogosan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J.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Santos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Vieira-Sousa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L. M.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Ørnbjerg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J.W.R.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Twisk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I. E. van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Horst –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Bruinsma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Sex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differences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patient-reported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outcomes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association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clinical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spondyloarthritis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treated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tumor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necrosis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inhibitors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findings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multinational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observational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cohort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Rheumatology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1;64(4):1853-1863, 2025</a:t>
            </a: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Romain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Aymon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Denis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Mongin,Romain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Guemara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Zubeyir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Salis,Johan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Askling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Denis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Choquette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Catalin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Codreanu,Daniela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Giuseppe,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Irini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Flouri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Doreen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Huschek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Kimme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Hyrich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Florenzo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Iannone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Kvien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Burkhard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Leeb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Dan Nordström, Lucia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Otero-Varela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Karel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Pavelka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Manuel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Pombo-Suarez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Rodrigues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Ziga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Rotar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Prodromos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Sidiropoulos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,Sella A.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Provan,Anja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Strangfeld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Trokovic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Nina,Jakub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Zavada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Lianne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Kearsley-Fleet,Delphine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Courvoisier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Axel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Finckh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Kim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Lauper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Incidence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major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adverse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cardiovascular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rheumatoid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treated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JAK-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inhibitors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compared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bDMARDs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data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registries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"JAK-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Arthritis&amp;Rheumatology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77:1194-1204, 2025.</a:t>
            </a: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Marion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Stylianos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Georgiadis,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Mikkel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Østergaard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Zohra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Faizy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Ahmadzay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Bente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Glintborg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Jette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Heberg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Sara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Nysom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Christensen, Simon Rasmussen, Anne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Gitte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Loft,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Isabel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Castrejón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Fernando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Sánchez-Alonsoz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Florenzo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Iannone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Antonio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Carletto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Dan Nordström, Anna-Mari Hokkanen, Adrian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Ciurea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Michael J. Nissen, Jakub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Závada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Karel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Pavelka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Ziga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Rotar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Katja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Perdan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Pirkmajer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Brigitte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Michelsen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Pawel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Mielnik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Miguel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Bernardes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Nikita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Khmelinskii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Karin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Laas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Sigrid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Vorobjov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Catalin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Codreanu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Corina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Mogosan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Gary J.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Macfarlane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Gareth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T. Jones,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Bjorn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Gudbjornsson2,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Olafur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Palsson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Johan K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Wallman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Irene van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Horst-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Bruinsma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Fatos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Onen,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Merete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Hetland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Lykke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Midtbøll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Ørnbjerg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Four-year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secukinumab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outcomes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European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real-world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spondyloarthritis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psoriatic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May;92(3):105824,2025.</a:t>
            </a: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Jacob B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Jørgensen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Karl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Christensen, Brigitte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Michelsen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Anne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Gitte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Loft, Simon Rasmussen,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Jette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Heberg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Merete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Hetland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Jakub Závada6 Karel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Pavelka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Florenzo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Iannone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Fabrizio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Patrícia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Nero, Joana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Borges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Catalin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Codreanu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Corina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Mogosan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Bente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Glintborg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Adrian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Ciurea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Michael Nissen, Dan Nordström, Laura Kuusalo, Karin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Laas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Sigrid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Vorobjov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Bjorn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Gudbjornsson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Thorvardur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Jon Love,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Mikkel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Østergaard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Lykke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Midtbøll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Ørnbjerg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Asessing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construct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validity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DAPSA and DAPSA28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an European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observational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RMD Open,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23;11(4):e006104, 2025.</a:t>
            </a: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Liisa Ukkola-Vuoti, Anton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Klavus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Toppila and Dan Nordström.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Burden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disease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therapy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patterns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psoriatic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Finland: a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nationwide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real-world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evidence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Rheumatol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Journal ISSN: 1502-7732, 2025.</a:t>
            </a: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Christos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Polysopoulos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Stylianos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Georgiadis 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Lykke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Midtbøll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Ørnbjerg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Almut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Scherer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Daniela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Giuseppe 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Merete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Hetland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Michael John Nissen 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Gareth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 Jones 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Bente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Glintborg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Anne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Gitte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Loft , Johan Karlsson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Wallman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Karel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Pavelka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9, Jakub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Závada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Ayten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Yazici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Maria José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Santos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Adrian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Ciurea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Burkhard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Möller , Brigitte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Michelsen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Pawel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Mielnik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Johanna Huhtakangas, Heikki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Katja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Perdan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Pirkmajer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Ziga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Rotar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Ross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MacDonald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Bjorn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Gudbjornsson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Irene van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Horst-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Bruinsma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Marleen van de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Sande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Myriam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Riek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Handling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missing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component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composite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score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outcomes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spondyloarthritis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complete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-case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unbiased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.BMC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Methodol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Feb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28;25:55, 2025.</a:t>
            </a: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J. B.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Jørgensen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K. B. Christensen, B.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Michelsen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G. Loft, S.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Horskjær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Rasmussen, J.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Heberg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L.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Hetland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Zavada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Pavelka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Iannone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Borges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Codreanu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Mogosan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Glintborg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Ciurea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J. Nissen, D. Nordström, L. Kuusalo, &amp; K.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Laas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&amp; 5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Assessing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construct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validity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DAPSA and DAPSA28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psoriatic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European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observational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confirmatory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additional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psychometric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1; RMD open. 11, 4, 10 s., 2025</a:t>
            </a:r>
          </a:p>
          <a:p>
            <a:pPr marL="0" indent="0">
              <a:buNone/>
            </a:pPr>
            <a:endParaRPr lang="fi-FI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i-FI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i-FI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i-FI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i-FI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i-FI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fi-FI" sz="1100" dirty="0"/>
          </a:p>
        </p:txBody>
      </p:sp>
    </p:spTree>
    <p:extLst>
      <p:ext uri="{BB962C8B-B14F-4D97-AF65-F5344CB8AC3E}">
        <p14:creationId xmlns:p14="http://schemas.microsoft.com/office/powerpoint/2010/main" val="373984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3508" y="1052736"/>
            <a:ext cx="8856984" cy="58326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endParaRPr lang="fi-FI" sz="9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Linde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L, Georgiadis S,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Ørnbjerg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LM, Rasmussen SH,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Michelsen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Askling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J, Di Giuseppe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Wallman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Závada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Pavelka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Bernardes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Matos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Glintborg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Loft AG, Nordström D, Kuusalo L, Möller B, Nissen MJ,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Codreanu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Mogosan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C, et al.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Comparing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DAPSA, DAPSA28, and DAS28-CRP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Psoriatic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Initiating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Tumor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Necrosis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Inhibitor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Across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Nine European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Countries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Res. 76(11):1558–1565, 2024</a:t>
            </a: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Georgiadis S,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Ørnbjerg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LM,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Michelsen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Kvien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TK, Di Giuseppe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Wallman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Závada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Kristianslund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Rodrigues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Santos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Rotar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Ž,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Pirkmajer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KP, Nordström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Macfarlane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GJ, Jones GT, van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Horst-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Bruinsma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Hellamand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Østergaard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Hetland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ML.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Cut-Offs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Disease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Activity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Spondyloarthritis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ASDAS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CRP and ESR: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Interchangeable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J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Rheumatol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51(7):673–677, 2024</a:t>
            </a: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Ørnbjerg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LM, Brahe CH,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Linde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Jacobsson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L, Nissen MJ,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Kristianslund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Santos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MJ, Nordström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Rotar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Gudbjornsson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Onen F,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Codreanu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C, Lindström U, Möller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Kvien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Barcelos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Eklund KK,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Tomšič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Love TJ, Can G, et al.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effectiveness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2nd and 3rd TNF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inhibitors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psoriatic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withdrawal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previous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Joint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91(4):105729, 2024</a:t>
            </a: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Aymon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Mongin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Bergstra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Choquette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Codreanu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C, De Cock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Dreyer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Elkayam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Huschek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Hyrich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KL,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Iannone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Inanc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Kearsley-Fleet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Koca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SS,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Kvien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Leeb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BF,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Lukina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G, Nordström DC,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Pavelka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Pombo-Suarez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et al. Evaluation of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discontinuation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adverse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JAK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inhibitors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bDMARDs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rheumatoid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registers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'JAK-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Ann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Rheum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Dis. 83(4):421–428, 2024</a:t>
            </a: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12)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Ørnbjerg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LM, Georgiadis S,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Kvien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Michelsen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Rasmussen S,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Pavelka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Závada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J, Loft AG,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Kenar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Solmaz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Glintborg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Rodrigues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Santos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MJ, Di Giuseppe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Wallman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Ciurea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Nissen MJ,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Rotar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Pirkmajer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KP, Nordström D, et al.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Impact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patient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ASDAS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disease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cut-offs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spondyloarthritis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European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rheumatology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registries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RMD Open. 10(4), 2024</a:t>
            </a: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13)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Lauper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Mongin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Bergstra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Choquette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Codreanu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Gottenberg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Kubo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Hetland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ML,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Iannone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Kristianslund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Kvien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Lukina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G, Mariette X, Nordström DC,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Pavelka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Pombo-Suarez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Rotar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Santos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Tanaka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Turesson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C, et al.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glucocorticoid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rheumatoid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initiating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TNF-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inhibitors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tocilizumab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abatacept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TOCERRA and PANABA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observational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collaborative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Joint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91(2):105671 , 2024</a:t>
            </a: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14)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Christiansen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SN,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Horskjær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Rasmussen S,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Michelsen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Glintborg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Gudbjornsson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Grondal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Vencovsky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J, Loft AG,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Rotar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Pirkmajer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KP, Nissen MJ,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Baranová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Macfarlane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GJ, Jones GT,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Iannone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Caporali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Laas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Vorobjov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S, Di Giuseppe D, et al.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Patient-reported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outcomes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spondyloarthritis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psoriatic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treated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secukinumab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24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months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daily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clinical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Rheum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65:152388, 2024</a:t>
            </a: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15)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Linde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Ørnbjerg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LM, Georgiadis S, Rasmussen SH, Lindström U,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Askling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Michelsen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Di Giuseppe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Wallman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Gudbjornsson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Love TJ, Nordström DC, Yli-Kerttula T,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Nekvindová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Vencovský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Iannone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Cauli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Loft AG,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Glintborg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Laas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K, et al.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Predictors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DAPSA28 remission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psoriatic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initiating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TNF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inhibitor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 European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registries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Rheumatology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(Oxford). 63(3):751–764, 2024</a:t>
            </a: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16)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Ahmadzay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ZF,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Heberg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Jorgensen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Ørnbjerg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LM,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Ostergaard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Moller-Bisgaard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Michelsen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Loft AG, Jones GT,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Hellamand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Scherer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Nissen MJ,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Pavelka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Závada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Laas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Vorobjov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S, Nordström D, Sokka-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Regierer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Reich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et al.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Recording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non-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musculoskeletal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manifestations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comorbidities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safety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outcomes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European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spondyloarthritis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registries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survey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Rheumatol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Adv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8(4):rkae135, 2024</a:t>
            </a: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17)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Hellamand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P, van de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Sande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MGH,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Nurmohamed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MT, van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Vollenhoven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RF,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Hollick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Rotariu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Rotar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Pirkmajer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KP, Nordström D, Hokkanen AM,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Michelsen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Kvien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Glintborg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Hetland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ML,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Østergaard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Loft AG,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Pavelka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Závada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Castrejon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Otero-Varela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L, et al. Sex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differences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patient-reported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outcome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association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clinical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spondyloarthritis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treated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tumour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necrosis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inhibitors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Rheumatology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(Oxford). 64(4):1853–1863 , 2024</a:t>
            </a: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18) Kauppi I, Valkokari V,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Muilu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P, Helminen M, Salo H, Nordström D, Rantalaiho V, Isomäki P. Yhdistelmähoito yleisin tuoreeseen nivelreumaan – tulokset hyviä. Suomen Lääkärilehti. 79(45–46), 2024</a:t>
            </a:r>
          </a:p>
          <a:p>
            <a:pPr marL="0" indent="0">
              <a:buNone/>
            </a:pPr>
            <a:br>
              <a:rPr lang="fi-FI" sz="900" dirty="0"/>
            </a:br>
            <a:endParaRPr lang="fi-FI" sz="900" dirty="0"/>
          </a:p>
          <a:p>
            <a:endParaRPr lang="fi-FI" sz="90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E10498F-2A81-834F-0CA9-B46398018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260648"/>
            <a:ext cx="7704856" cy="648072"/>
          </a:xfrm>
        </p:spPr>
        <p:txBody>
          <a:bodyPr>
            <a:noAutofit/>
          </a:bodyPr>
          <a:lstStyle/>
          <a:p>
            <a:r>
              <a:rPr lang="fi-FI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ROB-FIN ORIGINAALIJULKAISUT 2024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242651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29A5F-D01E-5E7C-5931-80D6C01A2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9FF14-72A4-FB10-E346-D55F21145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260648"/>
            <a:ext cx="7704856" cy="648072"/>
          </a:xfrm>
        </p:spPr>
        <p:txBody>
          <a:bodyPr>
            <a:noAutofit/>
          </a:bodyPr>
          <a:lstStyle/>
          <a:p>
            <a:r>
              <a:rPr lang="fi-FI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ROB-FIN ORIGINAALIJULKAISUT 2023</a:t>
            </a:r>
            <a:endParaRPr lang="fi-FI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1DEC0-E9BF-6C39-F7B2-89B83F3CCA5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124744"/>
            <a:ext cx="8856984" cy="5616624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endParaRPr lang="fi-FI" sz="9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19)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Pombo-Suarez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Sanchez-Piedra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Gomez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-Reino 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Lauper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Mongin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Iannone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Pavelka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K, Nordström DC,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Inanc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Codreanu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Hyrich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KL,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Choquette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Strangfeld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Leeb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BF,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Rotar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Rodrigues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Kristianslund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Kvien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Elkayam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Lukina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G, et al.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JAK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inhibitor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failure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to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cycle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switch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data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JAK-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registries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Rheum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Dis. 82(2):175–181, 2023</a:t>
            </a:r>
            <a:b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i-FI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20)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Linde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Ørnbjerg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LM, Rasmussen SH, Love TJ, Loft AG,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Závada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Vencovsky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Laas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K, Nordström D, Sokka-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Gudbjornsson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Grondal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Iannone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Ramonda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Hellamand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Kristianslund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Kvien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Rodrigues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Santos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Codreanu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C, et al.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Commonalities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differences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set-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data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collection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across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European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spondyloarthritis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registries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EuroSpA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2023;25(1):205, 2023</a:t>
            </a:r>
            <a:b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i-FI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21)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Michelsen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Ostergaard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Nissen MJ,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Ciurea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Möller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Ørnbjerg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LM,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Závada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Glintborg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Macdonald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Laas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K, Nordström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Gudbjornsson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Iannone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Hellamand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Kvien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Rodrigues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Codreanu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Rotar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Z, Fernandez IC,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Wallman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JK, et al.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Differences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similarities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EULAR/ASAS-EULAR and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psoriatic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spondyloarthritis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across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Europe. Lancet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Health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Eur.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33:100706 , 2023</a:t>
            </a: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22) Hokkanen AM, Aaltonen 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H, Rutanen 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Kononoff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Taimen K, Kauppi M, Puolakka K, Trokovic N, Nordström D.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Impact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TNF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inhibitor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medication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ability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spondyloarthritis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observational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registry-based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cohort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Rheumatol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Adv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7(2), 2023</a:t>
            </a:r>
            <a:b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i-FI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23)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Glintborg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Di Giuseppe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Wallman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SA, Nordström D, Hokkanen AM, Österlund 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Kristianslund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Kvien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Gudbjornsson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Hetland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ML,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Michelsen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Jacobsson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Askling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J, Lindström U. Is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risk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infection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higher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secukinumab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TNF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inhibitors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observational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Nordic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countries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Rheumatology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(Oxford). 62(2):647–658, 2023</a:t>
            </a:r>
            <a:b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i-FI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24) Dominique A,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Hetland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ML,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Finckh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Gottenberg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Iannone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Caporali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Kou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TD, Nordström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Hernandez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MV,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Sanchez-Piedra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Sanchez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-Alonso F,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Pavelka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K, Bond TC, Simon TA.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Safety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outcomes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rheumatoid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treated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abatacept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multinational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surveillance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across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seven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European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registries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25(1):101, 2023</a:t>
            </a:r>
            <a:b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i-FI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25)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Linde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Ørnbjerg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LM,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Heegaard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Brahe C,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Wallman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JK, Di Giuseppe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Závada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Castrejon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I, Diaz-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Gonzalez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Rotar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Tomšič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Glintborg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Gudbjornsson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Geirsson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Michelsen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Kristianslund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Santos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Barcelos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Nordström D, Eklund KK,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Ciurea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et al. Second and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third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TNF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inhibitors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European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spondyloarthritis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effectiveness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impact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switching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Rheumatology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(Oxford). 63(7):1882–1892, 2023</a:t>
            </a:r>
            <a:b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i-FI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26)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Hellamand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P, van de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Sande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Ørnbjerg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LM,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Klausch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Nurmohamed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MT, van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Vollenhoven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RF, Nordström D, Hokkanen AM,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Santos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Vieira-Sousa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E, Loft AG,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Glintborg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Hetland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ML, Lindström U,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Wallman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Michelsen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Kristianslund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Ciurea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Nissen MS,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Codreanu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C, et al. Sex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differences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effectiveness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first-line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tumour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necrosis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inhibitors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spondyloarthritis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EuroSpA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Collaboration Network. RMD Open. 9(4) , 2023</a:t>
            </a:r>
            <a:b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i-FI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27)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Glintborg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Di Giuseppe D,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Wallman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JK, Nordström DC,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Gudbjornsson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Hetland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ML,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Askling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Grondal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G, Sokka T,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Provan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Michelsen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Kristianslund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EK,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Dreyer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L, Love TJ, Lindström U.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Uptake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effectiveness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newer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biologic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targeted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synthetic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disease-modifying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antirheumatic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drugs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psoriatic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arthritis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five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Nordic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biologics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registries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Ann </a:t>
            </a:r>
            <a:r>
              <a:rPr lang="fi-FI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Rheum</a:t>
            </a:r>
            <a:r>
              <a:rPr lang="fi-FI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Dis. 82(6):820–828, 2023</a:t>
            </a:r>
          </a:p>
        </p:txBody>
      </p:sp>
    </p:spTree>
    <p:extLst>
      <p:ext uri="{BB962C8B-B14F-4D97-AF65-F5344CB8AC3E}">
        <p14:creationId xmlns:p14="http://schemas.microsoft.com/office/powerpoint/2010/main" val="369838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TUTKIMUKSEN TAVOITTEET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807840"/>
            <a:ext cx="7772400" cy="3925416"/>
          </a:xfrm>
        </p:spPr>
        <p:txBody>
          <a:bodyPr/>
          <a:lstStyle/>
          <a:p>
            <a:r>
              <a:rPr lang="fi-FI" dirty="0"/>
              <a:t>Reumarekisteritutkimuksen tavoitteena on tuottaa tietoa  reumasairauksien epidemiologiasta sekä reuman lääkehoidon vaikuttavuudesta, haittavaikutuksista ja kustannusvaikuttavuudesta terveydenhuollon arjessa</a:t>
            </a:r>
          </a:p>
          <a:p>
            <a:r>
              <a:rPr lang="fi-FI" dirty="0"/>
              <a:t>Tiedon avulla voidaan kehittää reumasairauksien hoitoa mm. kohdentamalla lääkehoitoa siitä parhaiten hyötyville potilaille</a:t>
            </a:r>
          </a:p>
        </p:txBody>
      </p:sp>
    </p:spTree>
    <p:extLst>
      <p:ext uri="{BB962C8B-B14F-4D97-AF65-F5344CB8AC3E}">
        <p14:creationId xmlns:p14="http://schemas.microsoft.com/office/powerpoint/2010/main" val="2382487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TIETOSISÄLTÖ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844824"/>
            <a:ext cx="7772400" cy="4572000"/>
          </a:xfrm>
        </p:spPr>
        <p:txBody>
          <a:bodyPr/>
          <a:lstStyle/>
          <a:p>
            <a:r>
              <a:rPr lang="fi-FI" dirty="0"/>
              <a:t>Potilaan taustatiedot mukaan lukien taudin luokittelukriteerit</a:t>
            </a:r>
          </a:p>
          <a:p>
            <a:r>
              <a:rPr lang="fi-FI" dirty="0"/>
              <a:t>Tautiaktiivisuus lähtötilanteessa ja seurantakäyntien yhteydessä</a:t>
            </a:r>
          </a:p>
          <a:p>
            <a:r>
              <a:rPr lang="fi-FI" dirty="0"/>
              <a:t>Biologinen (</a:t>
            </a:r>
            <a:r>
              <a:rPr lang="fi-FI" dirty="0" err="1"/>
              <a:t>bDMARD</a:t>
            </a:r>
            <a:r>
              <a:rPr lang="fi-FI" dirty="0"/>
              <a:t>)-, </a:t>
            </a:r>
            <a:r>
              <a:rPr lang="fi-FI" dirty="0" err="1"/>
              <a:t>pienmolekyläärinen</a:t>
            </a:r>
            <a:r>
              <a:rPr lang="fi-FI" dirty="0"/>
              <a:t> täsmälääkehoito (</a:t>
            </a:r>
            <a:r>
              <a:rPr lang="fi-FI" dirty="0" err="1"/>
              <a:t>tsDMARD</a:t>
            </a:r>
            <a:r>
              <a:rPr lang="fi-FI" dirty="0"/>
              <a:t>) sekä muut reumasairauksien hoidossa käytettävät lääkitykset</a:t>
            </a:r>
          </a:p>
          <a:p>
            <a:r>
              <a:rPr lang="fi-FI" dirty="0"/>
              <a:t>Hoidon aikana ilmenneet haittavaikutukset</a:t>
            </a:r>
          </a:p>
          <a:p>
            <a:r>
              <a:rPr lang="fi-FI" dirty="0"/>
              <a:t>Kansallisten rekisterien (HILMO, syöpärekisteri, Kelan etuusrekisteri, väestörekisteri, eläkerekisteri) kautta saatavat lisätiedot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67895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EETTISET NÄKÖKULMAT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881336"/>
            <a:ext cx="7772400" cy="4572000"/>
          </a:xfrm>
        </p:spPr>
        <p:txBody>
          <a:bodyPr>
            <a:normAutofit/>
          </a:bodyPr>
          <a:lstStyle/>
          <a:p>
            <a:r>
              <a:rPr lang="fi-FI" dirty="0"/>
              <a:t>Tiedonkeruu perustuu </a:t>
            </a:r>
            <a:r>
              <a:rPr lang="fi-FI" dirty="0" err="1"/>
              <a:t>THL:n</a:t>
            </a:r>
            <a:r>
              <a:rPr lang="fi-FI" dirty="0"/>
              <a:t> ja </a:t>
            </a:r>
            <a:r>
              <a:rPr lang="fi-FI" dirty="0" err="1"/>
              <a:t>Findatan</a:t>
            </a:r>
            <a:r>
              <a:rPr lang="fi-FI" dirty="0"/>
              <a:t> tutkimuslupaan</a:t>
            </a:r>
          </a:p>
          <a:p>
            <a:r>
              <a:rPr lang="fi-FI" dirty="0"/>
              <a:t>Rekisterin ylläpidolle on eettisen toimikunnan sekä tietosuojavaltuutetun puoltavat lausunnot</a:t>
            </a:r>
          </a:p>
          <a:p>
            <a:r>
              <a:rPr lang="fi-FI" dirty="0"/>
              <a:t>Potilaiden tunnistetietoja käsitellään vain erityisestä tarpeesta ja sähköinen aineisto säilytetään salattuna. </a:t>
            </a:r>
            <a:r>
              <a:rPr lang="fi-FI" dirty="0" err="1"/>
              <a:t>Paperisisista</a:t>
            </a:r>
            <a:r>
              <a:rPr lang="fi-FI" dirty="0"/>
              <a:t> tiedonkeruulomakkeista on luovuttu</a:t>
            </a:r>
          </a:p>
        </p:txBody>
      </p:sp>
    </p:spTree>
    <p:extLst>
      <p:ext uri="{BB962C8B-B14F-4D97-AF65-F5344CB8AC3E}">
        <p14:creationId xmlns:p14="http://schemas.microsoft.com/office/powerpoint/2010/main" val="1043179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0740" y="-315416"/>
            <a:ext cx="6482520" cy="994122"/>
          </a:xfrm>
        </p:spPr>
        <p:txBody>
          <a:bodyPr>
            <a:normAutofit/>
          </a:bodyPr>
          <a:lstStyle/>
          <a:p>
            <a:r>
              <a:rPr lang="fi-FI" sz="3200" dirty="0"/>
              <a:t>Potilasmäärän kehitys 1999-2025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D9083B4E-2474-35BE-DE2E-9568B9C7A9E3}"/>
              </a:ext>
            </a:extLst>
          </p:cNvPr>
          <p:cNvSpPr txBox="1"/>
          <p:nvPr/>
        </p:nvSpPr>
        <p:spPr>
          <a:xfrm>
            <a:off x="323528" y="5859269"/>
            <a:ext cx="374441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i-FI" sz="1400" dirty="0"/>
              <a:t>*Tilanne 12/2025 </a:t>
            </a:r>
            <a:br>
              <a:rPr lang="fi-FI" sz="1400" dirty="0"/>
            </a:br>
            <a:r>
              <a:rPr lang="fi-FI" sz="1400" dirty="0"/>
              <a:t>   ISHP data 12/2015 asti </a:t>
            </a:r>
            <a:br>
              <a:rPr lang="fi-FI" sz="1400" dirty="0"/>
            </a:br>
            <a:r>
              <a:rPr lang="fi-FI" sz="1400" dirty="0"/>
              <a:t>   HUS, KYS, EKHVA data 12/2020 asti</a:t>
            </a:r>
            <a:br>
              <a:rPr lang="fi-FI" sz="1400" dirty="0"/>
            </a:br>
            <a:r>
              <a:rPr lang="fi-FI" sz="1400" dirty="0"/>
              <a:t>   TYKS, SOITE data 12/2024 asti </a:t>
            </a:r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A1E23A53-AB90-3D55-E250-675680E482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692696"/>
            <a:ext cx="8964488" cy="5203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936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3FEBC8C6-0CC3-C25F-0E3D-AE9A31C86277}"/>
              </a:ext>
            </a:extLst>
          </p:cNvPr>
          <p:cNvSpPr txBox="1"/>
          <p:nvPr/>
        </p:nvSpPr>
        <p:spPr>
          <a:xfrm>
            <a:off x="576064" y="5877272"/>
            <a:ext cx="27718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i-FI" sz="1300" dirty="0"/>
              <a:t>*Tilanne 12/2025 </a:t>
            </a:r>
            <a:br>
              <a:rPr lang="fi-FI" sz="1300" dirty="0"/>
            </a:br>
            <a:r>
              <a:rPr lang="fi-FI" sz="1300" dirty="0"/>
              <a:t>   ISHP data 12/2015 asti </a:t>
            </a:r>
            <a:br>
              <a:rPr lang="fi-FI" sz="1300" dirty="0"/>
            </a:br>
            <a:r>
              <a:rPr lang="fi-FI" sz="1300" dirty="0"/>
              <a:t>   HUS, KYS, EKHVA data 12/2020 asti</a:t>
            </a:r>
            <a:br>
              <a:rPr lang="fi-FI" sz="1300" dirty="0"/>
            </a:br>
            <a:r>
              <a:rPr lang="fi-FI" sz="1300" dirty="0"/>
              <a:t>   TYKS, SOITE data 12/2024 asti 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BF43EFC2-2C8C-E2CF-E33A-4760F541D7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54" y="325661"/>
            <a:ext cx="7432314" cy="5572662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516A65A1-0EAE-F86A-EDF4-1C3E38D35F46}"/>
              </a:ext>
            </a:extLst>
          </p:cNvPr>
          <p:cNvSpPr txBox="1">
            <a:spLocks/>
          </p:cNvSpPr>
          <p:nvPr/>
        </p:nvSpPr>
        <p:spPr>
          <a:xfrm>
            <a:off x="739381" y="-85402"/>
            <a:ext cx="7793059" cy="706090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3200" dirty="0"/>
              <a:t>Seurannassa olevien potilaiden diagnoosit</a:t>
            </a:r>
          </a:p>
        </p:txBody>
      </p:sp>
    </p:spTree>
    <p:extLst>
      <p:ext uri="{BB962C8B-B14F-4D97-AF65-F5344CB8AC3E}">
        <p14:creationId xmlns:p14="http://schemas.microsoft.com/office/powerpoint/2010/main" val="3306520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Sisällön paikkamerkki 17">
            <a:extLst>
              <a:ext uri="{FF2B5EF4-FFF2-40B4-BE49-F238E27FC236}">
                <a16:creationId xmlns:a16="http://schemas.microsoft.com/office/drawing/2014/main" id="{420FB632-E40C-7390-1B29-20C826A73CCA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279" y="332656"/>
            <a:ext cx="8671194" cy="6370500"/>
          </a:xfrm>
          <a:prstGeom prst="rect">
            <a:avLst/>
          </a:prstGeom>
        </p:spPr>
      </p:pic>
      <p:sp>
        <p:nvSpPr>
          <p:cNvPr id="19" name="Tekstiruutu 18">
            <a:extLst>
              <a:ext uri="{FF2B5EF4-FFF2-40B4-BE49-F238E27FC236}">
                <a16:creationId xmlns:a16="http://schemas.microsoft.com/office/drawing/2014/main" id="{3508D908-FFC3-5346-A891-04CD48A55D12}"/>
              </a:ext>
            </a:extLst>
          </p:cNvPr>
          <p:cNvSpPr txBox="1"/>
          <p:nvPr/>
        </p:nvSpPr>
        <p:spPr>
          <a:xfrm>
            <a:off x="611560" y="548680"/>
            <a:ext cx="2448272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Ada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Adalimumab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Cer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Certolizumab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pegol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Eta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Etanerecept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Gol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Golimumab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Infliximab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Otsikko 9">
            <a:extLst>
              <a:ext uri="{FF2B5EF4-FFF2-40B4-BE49-F238E27FC236}">
                <a16:creationId xmlns:a16="http://schemas.microsoft.com/office/drawing/2014/main" id="{F2E8E127-EC7C-7B2E-8955-FE43AC424DB9}"/>
              </a:ext>
            </a:extLst>
          </p:cNvPr>
          <p:cNvSpPr txBox="1">
            <a:spLocks/>
          </p:cNvSpPr>
          <p:nvPr/>
        </p:nvSpPr>
        <p:spPr>
          <a:xfrm>
            <a:off x="810621" y="-387424"/>
            <a:ext cx="8153867" cy="1015664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800" dirty="0"/>
              <a:t>TNF-estäjien seurantatiedot vuoden 2025 loppuun</a:t>
            </a:r>
          </a:p>
        </p:txBody>
      </p:sp>
    </p:spTree>
    <p:extLst>
      <p:ext uri="{BB962C8B-B14F-4D97-AF65-F5344CB8AC3E}">
        <p14:creationId xmlns:p14="http://schemas.microsoft.com/office/powerpoint/2010/main" val="3349728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BC02F0-AC02-FBBD-3310-A6D9481F7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091410B7-A9FE-2499-3515-CBAEA6E0694D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88032"/>
            <a:ext cx="8690664" cy="6453336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C622C433-D27C-AD8A-2CF9-65FFCD1D7E42}"/>
              </a:ext>
            </a:extLst>
          </p:cNvPr>
          <p:cNvSpPr txBox="1"/>
          <p:nvPr/>
        </p:nvSpPr>
        <p:spPr>
          <a:xfrm>
            <a:off x="720080" y="546065"/>
            <a:ext cx="2267744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Ada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Adalimumab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Cer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Certolizumab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pegol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Eta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Etanerecept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Gol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Golimumab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Infliximab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Otsikko 9">
            <a:extLst>
              <a:ext uri="{FF2B5EF4-FFF2-40B4-BE49-F238E27FC236}">
                <a16:creationId xmlns:a16="http://schemas.microsoft.com/office/drawing/2014/main" id="{271B6D1D-9CA5-B82E-A696-E9570DD7902D}"/>
              </a:ext>
            </a:extLst>
          </p:cNvPr>
          <p:cNvSpPr txBox="1">
            <a:spLocks/>
          </p:cNvSpPr>
          <p:nvPr/>
        </p:nvSpPr>
        <p:spPr>
          <a:xfrm>
            <a:off x="1098653" y="-387424"/>
            <a:ext cx="7433787" cy="1015664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800" dirty="0"/>
              <a:t>TNF-estäjien seurantatiedot, viimeiset 5 vuotta</a:t>
            </a:r>
          </a:p>
        </p:txBody>
      </p:sp>
    </p:spTree>
    <p:extLst>
      <p:ext uri="{BB962C8B-B14F-4D97-AF65-F5344CB8AC3E}">
        <p14:creationId xmlns:p14="http://schemas.microsoft.com/office/powerpoint/2010/main" val="1804396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0EBBD-AE6D-3E23-9343-D41D1F7986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Sisällön paikkamerkki 15">
            <a:extLst>
              <a:ext uri="{FF2B5EF4-FFF2-40B4-BE49-F238E27FC236}">
                <a16:creationId xmlns:a16="http://schemas.microsoft.com/office/drawing/2014/main" id="{174A0EE0-47AB-A392-785A-908AC1619F3E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48680"/>
            <a:ext cx="8946621" cy="6120680"/>
          </a:xfrm>
          <a:prstGeom prst="rect">
            <a:avLst/>
          </a:prstGeom>
        </p:spPr>
      </p:pic>
      <p:sp>
        <p:nvSpPr>
          <p:cNvPr id="17" name="Tekstiruutu 16">
            <a:extLst>
              <a:ext uri="{FF2B5EF4-FFF2-40B4-BE49-F238E27FC236}">
                <a16:creationId xmlns:a16="http://schemas.microsoft.com/office/drawing/2014/main" id="{0DF65553-0E52-5A41-3B59-87DD9ABC1029}"/>
              </a:ext>
            </a:extLst>
          </p:cNvPr>
          <p:cNvSpPr txBox="1"/>
          <p:nvPr/>
        </p:nvSpPr>
        <p:spPr>
          <a:xfrm>
            <a:off x="539552" y="707792"/>
            <a:ext cx="1800200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Aba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Abatacept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Ana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Anakinra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Apr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Apremilast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Bar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Baricitinib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Bel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Belimumab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Bim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Bimekizumab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Can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Canakinumab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Filgotinib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Gus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Guselkumab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Ixe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Ixekizumab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4C7FC926-A81D-2A52-A3EB-6D71F76D107F}"/>
              </a:ext>
            </a:extLst>
          </p:cNvPr>
          <p:cNvSpPr txBox="1"/>
          <p:nvPr/>
        </p:nvSpPr>
        <p:spPr>
          <a:xfrm>
            <a:off x="2237904" y="733053"/>
            <a:ext cx="1758032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Ris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Risankizumab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Mep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Mepolizumab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Rit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Rituximab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Sar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Sarilumab</a:t>
            </a: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Sec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Secukinumab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Toc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Tocilizumab</a:t>
            </a: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Tof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Tofacitinib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Upa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Upadacitinib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Ust</a:t>
            </a:r>
            <a:r>
              <a:rPr lang="fi-FI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fi-FI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Ustekinumab</a:t>
            </a:r>
            <a:endParaRPr lang="fi-FI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Otsikko 9">
            <a:extLst>
              <a:ext uri="{FF2B5EF4-FFF2-40B4-BE49-F238E27FC236}">
                <a16:creationId xmlns:a16="http://schemas.microsoft.com/office/drawing/2014/main" id="{D63BFDDE-7D15-18D0-55BB-ADA647CE732D}"/>
              </a:ext>
            </a:extLst>
          </p:cNvPr>
          <p:cNvSpPr txBox="1">
            <a:spLocks/>
          </p:cNvSpPr>
          <p:nvPr/>
        </p:nvSpPr>
        <p:spPr>
          <a:xfrm>
            <a:off x="539552" y="-387424"/>
            <a:ext cx="8640960" cy="1015664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800" dirty="0"/>
              <a:t>b/</a:t>
            </a:r>
            <a:r>
              <a:rPr lang="fi-FI" sz="2800" dirty="0" err="1"/>
              <a:t>tsDMARD</a:t>
            </a:r>
            <a:r>
              <a:rPr lang="fi-FI" sz="2800" dirty="0"/>
              <a:t> (ilman TNF-estäjiä) vuoden 2025 loppuun</a:t>
            </a:r>
          </a:p>
        </p:txBody>
      </p:sp>
    </p:spTree>
    <p:extLst>
      <p:ext uri="{BB962C8B-B14F-4D97-AF65-F5344CB8AC3E}">
        <p14:creationId xmlns:p14="http://schemas.microsoft.com/office/powerpoint/2010/main" val="40308361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64c3e0a5-de9f-42d8-8b8c-e3346f136bf8}" enabled="1" method="Standard" siteId="{e307563d-5fcd-4e12-a554-9927f388b1c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24001</TotalTime>
  <Words>3138</Words>
  <Application>Microsoft Macintosh PowerPoint</Application>
  <PresentationFormat>Näytössä katseltava diaesitys (4:3)</PresentationFormat>
  <Paragraphs>126</Paragraphs>
  <Slides>14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21" baseType="lpstr">
      <vt:lpstr>Calibri</vt:lpstr>
      <vt:lpstr>Courier New</vt:lpstr>
      <vt:lpstr>Franklin Gothic Book</vt:lpstr>
      <vt:lpstr>Perpetua</vt:lpstr>
      <vt:lpstr>Times New Roman</vt:lpstr>
      <vt:lpstr>Wingdings 2</vt:lpstr>
      <vt:lpstr>Equity</vt:lpstr>
      <vt:lpstr>KANSALLINEN REUMAREKISTERI-TUTKIMUS (ROB-FIN)</vt:lpstr>
      <vt:lpstr>TUTKIMUKSEN TAVOITTEET</vt:lpstr>
      <vt:lpstr>TIETOSISÄLTÖ</vt:lpstr>
      <vt:lpstr>EETTISET NÄKÖKULMAT</vt:lpstr>
      <vt:lpstr>Potilasmäärän kehitys 1999-2025</vt:lpstr>
      <vt:lpstr>PowerPoint-esitys</vt:lpstr>
      <vt:lpstr>PowerPoint-esitys</vt:lpstr>
      <vt:lpstr>PowerPoint-esitys</vt:lpstr>
      <vt:lpstr>PowerPoint-esitys</vt:lpstr>
      <vt:lpstr>PowerPoint-esitys</vt:lpstr>
      <vt:lpstr>Rekisteriin 2025v osallistuneet sairaalat</vt:lpstr>
      <vt:lpstr>ROB-FIN ORIGINAALIJULKAISUT 2025</vt:lpstr>
      <vt:lpstr>ROB-FIN ORIGINAALIJULKAISUT 2024</vt:lpstr>
      <vt:lpstr>ROB-FIN ORIGINAALIJULKAISUT 2023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Kalle Aaltonen</dc:creator>
  <cp:lastModifiedBy>Maritsa Vesalainen</cp:lastModifiedBy>
  <cp:revision>98</cp:revision>
  <cp:lastPrinted>2019-09-16T10:52:39Z</cp:lastPrinted>
  <dcterms:created xsi:type="dcterms:W3CDTF">2013-03-24T16:31:46Z</dcterms:created>
  <dcterms:modified xsi:type="dcterms:W3CDTF">2026-03-29T08:55:07Z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-1390579162</vt:i4>
  </property>
  <property fmtid="{D5CDD505-2E9C-101B-9397-08002B2CF9AE}" pid="3" name="_NewReviewCycle">
    <vt:lpwstr/>
  </property>
  <property fmtid="{D5CDD505-2E9C-101B-9397-08002B2CF9AE}" pid="4" name="_EmailSubject">
    <vt:lpwstr>ROB-FIN luvut 2020</vt:lpwstr>
  </property>
  <property fmtid="{D5CDD505-2E9C-101B-9397-08002B2CF9AE}" pid="5" name="_AuthorEmail">
    <vt:lpwstr>Dan.Nordstrom@hus.fi</vt:lpwstr>
  </property>
  <property fmtid="{D5CDD505-2E9C-101B-9397-08002B2CF9AE}" pid="6" name="_AuthorEmailDisplayName">
    <vt:lpwstr>Nordström Dan</vt:lpwstr>
  </property>
  <property fmtid="{D5CDD505-2E9C-101B-9397-08002B2CF9AE}" pid="7" name="_PreviousAdHocReviewCycleID">
    <vt:i4>-87649448</vt:i4>
  </property>
</Properties>
</file>